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82" autoAdjust="0"/>
    <p:restoredTop sz="94490" autoAdjust="0"/>
  </p:normalViewPr>
  <p:slideViewPr>
    <p:cSldViewPr>
      <p:cViewPr varScale="1">
        <p:scale>
          <a:sx n="121" d="100"/>
          <a:sy n="121" d="100"/>
        </p:scale>
        <p:origin x="251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01" d="100"/>
          <a:sy n="101" d="100"/>
        </p:scale>
        <p:origin x="2472"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3/13/19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9-</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482600" y="533400"/>
            <a:ext cx="3149600" cy="2362200"/>
          </a:xfrm>
          <a:ln/>
        </p:spPr>
      </p:sp>
      <p:sp>
        <p:nvSpPr>
          <p:cNvPr id="5"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2228"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NINE</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a:extLst>
              <a:ext uri="{FF2B5EF4-FFF2-40B4-BE49-F238E27FC236}">
                <a16:creationId xmlns:a16="http://schemas.microsoft.com/office/drawing/2014/main" id="{563549A9-1459-EB40-A3C5-451F846510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8673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marL="261713" indent="-261713">
              <a:defRPr/>
            </a:pPr>
            <a:r>
              <a:rPr lang="en-US" b="1" dirty="0"/>
              <a:t>At the end of this presentation, you should be able to:</a:t>
            </a:r>
          </a:p>
          <a:p>
            <a:pPr marL="336488" indent="-336488">
              <a:buFont typeface="+mj-lt"/>
              <a:buAutoNum type="arabicPeriod"/>
              <a:defRPr/>
            </a:pPr>
            <a:endParaRPr lang="en-US" dirty="0"/>
          </a:p>
          <a:p>
            <a:pPr marL="336488" indent="-336488">
              <a:buFont typeface="+mj-lt"/>
              <a:buAutoNum type="arabicPeriod"/>
              <a:defRPr/>
            </a:pPr>
            <a:r>
              <a:rPr lang="en-US" dirty="0"/>
              <a:t>understand how product life cycles affect strategy planning.</a:t>
            </a:r>
          </a:p>
          <a:p>
            <a:pPr marL="336488" indent="-336488">
              <a:buFont typeface="+mj-lt"/>
              <a:buAutoNum type="arabicPeriod"/>
              <a:defRPr/>
            </a:pPr>
            <a:r>
              <a:rPr lang="en-US" dirty="0"/>
              <a:t>describe what is involved in designing new products and what “new products” really are.</a:t>
            </a:r>
          </a:p>
          <a:p>
            <a:pPr marL="336488" indent="-336488">
              <a:buFont typeface="+mj-lt"/>
              <a:buAutoNum type="arabicPeriod"/>
              <a:defRPr/>
            </a:pPr>
            <a:r>
              <a:rPr lang="en-US" dirty="0"/>
              <a:t>understand the new-product development process.</a:t>
            </a:r>
          </a:p>
          <a:p>
            <a:pPr marL="336488" indent="-336488">
              <a:buFont typeface="+mj-lt"/>
              <a:buAutoNum type="arabicPeriod"/>
              <a:defRPr/>
            </a:pPr>
            <a:r>
              <a:rPr lang="en-US" dirty="0"/>
              <a:t>appreciate the team effort that goes into new-product development.</a:t>
            </a:r>
          </a:p>
          <a:p>
            <a:pPr marL="336488" indent="-336488">
              <a:buFont typeface="+mj-lt"/>
              <a:buAutoNum type="arabicPeriod"/>
              <a:defRPr/>
            </a:pPr>
            <a:r>
              <a:rPr lang="en-US" dirty="0"/>
              <a:t>understand the need for product or brand managers.</a:t>
            </a:r>
          </a:p>
          <a:p>
            <a:pPr marL="336488" indent="-336488">
              <a:buFont typeface="+mj-lt"/>
              <a:buAutoNum type="arabicPeriod"/>
              <a:defRPr/>
            </a:pPr>
            <a:r>
              <a:rPr lang="en-US" dirty="0"/>
              <a:t>understand how total quality management can improve goods and services.  </a:t>
            </a:r>
          </a:p>
          <a:p>
            <a:pPr marL="336488" indent="-336488">
              <a:buFont typeface="+mj-lt"/>
              <a:buAutoNum type="arabicPeriod"/>
              <a:defRPr/>
            </a:pPr>
            <a:r>
              <a:rPr lang="en-US" dirty="0"/>
              <a:t>understand important new terms.</a:t>
            </a:r>
          </a:p>
          <a:p>
            <a:pPr marL="261713" indent="-261713">
              <a:defRPr/>
            </a:pPr>
            <a:endParaRPr lang="en-US" dirty="0"/>
          </a:p>
          <a:p>
            <a:pPr marL="266669" indent="-266669">
              <a:defRPr/>
            </a:pPr>
            <a:endParaRPr lang="en-US" dirty="0"/>
          </a:p>
        </p:txBody>
      </p:sp>
    </p:spTree>
    <p:extLst>
      <p:ext uri="{BB962C8B-B14F-4D97-AF65-F5344CB8AC3E}">
        <p14:creationId xmlns:p14="http://schemas.microsoft.com/office/powerpoint/2010/main" val="1884236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Ch 8 introduced </a:t>
            </a:r>
            <a:r>
              <a:rPr lang="en-US" u="sng" dirty="0"/>
              <a:t>Product Planning</a:t>
            </a:r>
            <a:r>
              <a:rPr lang="en-US" dirty="0"/>
              <a:t>, while Ch 9 covers </a:t>
            </a:r>
            <a:r>
              <a:rPr lang="en-US" u="sng" dirty="0"/>
              <a:t>Product Management and New-Product Development</a:t>
            </a:r>
            <a:r>
              <a:rPr lang="en-US" dirty="0"/>
              <a:t>.</a:t>
            </a:r>
          </a:p>
          <a:p>
            <a:pPr>
              <a:defRPr/>
            </a:pPr>
            <a:endParaRPr lang="en-US" dirty="0"/>
          </a:p>
          <a:p>
            <a:pPr>
              <a:defRPr/>
            </a:pPr>
            <a:r>
              <a:rPr lang="en-US" b="1" dirty="0"/>
              <a:t>Key Issues</a:t>
            </a:r>
          </a:p>
          <a:p>
            <a:pPr>
              <a:defRPr/>
            </a:pPr>
            <a:r>
              <a:rPr lang="en-US" u="sng" dirty="0"/>
              <a:t>Chapter 8</a:t>
            </a:r>
            <a:r>
              <a:rPr lang="en-US" dirty="0"/>
              <a:t> discussed the strategy planning decisions that need to be made for new products and sometimes changed for existing products.  </a:t>
            </a:r>
          </a:p>
          <a:p>
            <a:pPr>
              <a:buFont typeface="Arial" pitchFamily="34" charset="0"/>
              <a:buChar char="•"/>
              <a:defRPr/>
            </a:pPr>
            <a:r>
              <a:rPr lang="en-US" u="sng" dirty="0"/>
              <a:t> In this chapter</a:t>
            </a:r>
            <a:r>
              <a:rPr lang="en-US" dirty="0"/>
              <a:t>, we’ll investigate how successful new products are developed in the first place—and what marketing managers need to know and do to manage their growth. We’ll also talk about total quality management.</a:t>
            </a:r>
          </a:p>
          <a:p>
            <a:pPr>
              <a:buFont typeface="Arial" pitchFamily="34" charset="0"/>
              <a:buChar char="•"/>
              <a:defRPr/>
            </a:pPr>
            <a:r>
              <a:rPr lang="en-US" dirty="0"/>
              <a:t> Three major areas of discussion will be:</a:t>
            </a:r>
          </a:p>
          <a:p>
            <a:pPr lvl="1">
              <a:buFont typeface="Arial" pitchFamily="34" charset="0"/>
              <a:buChar char="•"/>
              <a:defRPr/>
            </a:pPr>
            <a:r>
              <a:rPr lang="en-US" u="sng" dirty="0"/>
              <a:t> Product life cycle, </a:t>
            </a:r>
          </a:p>
          <a:p>
            <a:pPr lvl="1">
              <a:buFont typeface="Arial" pitchFamily="34" charset="0"/>
              <a:buChar char="•"/>
              <a:defRPr/>
            </a:pPr>
            <a:r>
              <a:rPr lang="en-US" u="sng" dirty="0"/>
              <a:t> New-product development</a:t>
            </a:r>
            <a:r>
              <a:rPr lang="en-US" dirty="0"/>
              <a:t>, and</a:t>
            </a:r>
          </a:p>
          <a:p>
            <a:pPr lvl="1">
              <a:buFont typeface="Arial" pitchFamily="34" charset="0"/>
              <a:buChar char="•"/>
              <a:defRPr/>
            </a:pPr>
            <a:r>
              <a:rPr lang="en-US" u="sng" dirty="0"/>
              <a:t> Managing products</a:t>
            </a:r>
            <a:r>
              <a:rPr lang="en-US" dirty="0"/>
              <a:t>.</a:t>
            </a:r>
          </a:p>
        </p:txBody>
      </p:sp>
    </p:spTree>
    <p:extLst>
      <p:ext uri="{BB962C8B-B14F-4D97-AF65-F5344CB8AC3E}">
        <p14:creationId xmlns:p14="http://schemas.microsoft.com/office/powerpoint/2010/main" val="208341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It is useful to think of product concepts as passing through various stages in their “life.” The </a:t>
            </a:r>
            <a:r>
              <a:rPr lang="en-US" u="sng" dirty="0"/>
              <a:t>product life cycle</a:t>
            </a:r>
            <a:r>
              <a:rPr lang="en-US" dirty="0"/>
              <a:t> describes the stages a really new product idea goes through from beginning to end. Marketing managers can identify specific types of decisions for strategy planning that characterize each stage.</a:t>
            </a:r>
          </a:p>
          <a:p>
            <a:pPr>
              <a:defRPr/>
            </a:pPr>
            <a:endParaRPr lang="en-US" dirty="0"/>
          </a:p>
          <a:p>
            <a:pPr>
              <a:defRPr/>
            </a:pPr>
            <a:r>
              <a:rPr lang="en-US" b="1" dirty="0"/>
              <a:t>Key Issues</a:t>
            </a:r>
          </a:p>
          <a:p>
            <a:pPr>
              <a:defRPr/>
            </a:pPr>
            <a:r>
              <a:rPr lang="en-US" dirty="0"/>
              <a:t>The </a:t>
            </a:r>
            <a:r>
              <a:rPr lang="en-US" u="sng" dirty="0"/>
              <a:t>product life cycle has four major stages</a:t>
            </a:r>
            <a:r>
              <a:rPr lang="en-US" dirty="0"/>
              <a:t>:</a:t>
            </a:r>
          </a:p>
          <a:p>
            <a:pPr lvl="1">
              <a:defRPr/>
            </a:pPr>
            <a:r>
              <a:rPr lang="en-US" sz="1400" b="1" dirty="0">
                <a:sym typeface="Wingdings" pitchFamily="2" charset="2"/>
              </a:rPr>
              <a:t> </a:t>
            </a:r>
            <a:r>
              <a:rPr lang="en-US" sz="1400" b="1" dirty="0"/>
              <a:t>market introduction</a:t>
            </a:r>
            <a:r>
              <a:rPr lang="en-US" sz="1400" dirty="0"/>
              <a:t>;</a:t>
            </a:r>
          </a:p>
          <a:p>
            <a:pPr lvl="1">
              <a:buFont typeface="Arial" pitchFamily="34" charset="0"/>
              <a:buNone/>
              <a:defRPr/>
            </a:pPr>
            <a:r>
              <a:rPr lang="en-US" sz="1400" b="1" dirty="0">
                <a:sym typeface="Wingdings" pitchFamily="2" charset="2"/>
              </a:rPr>
              <a:t> </a:t>
            </a:r>
            <a:r>
              <a:rPr lang="en-US" sz="1400" b="1" dirty="0"/>
              <a:t>market growth</a:t>
            </a:r>
            <a:r>
              <a:rPr lang="en-US" sz="1400" dirty="0"/>
              <a:t>;</a:t>
            </a:r>
          </a:p>
          <a:p>
            <a:pPr lvl="1">
              <a:buFont typeface="Arial" pitchFamily="34" charset="0"/>
              <a:buNone/>
              <a:defRPr/>
            </a:pPr>
            <a:r>
              <a:rPr lang="en-US" sz="1400" b="1" dirty="0">
                <a:sym typeface="Wingdings" pitchFamily="2" charset="2"/>
              </a:rPr>
              <a:t> </a:t>
            </a:r>
            <a:r>
              <a:rPr lang="en-US" sz="1400" b="1" dirty="0"/>
              <a:t>market maturity</a:t>
            </a:r>
            <a:r>
              <a:rPr lang="en-US" sz="1400" dirty="0"/>
              <a:t>; and</a:t>
            </a:r>
          </a:p>
          <a:p>
            <a:pPr lvl="1">
              <a:buFont typeface="Arial" pitchFamily="34" charset="0"/>
              <a:buNone/>
              <a:defRPr/>
            </a:pPr>
            <a:r>
              <a:rPr lang="en-US" sz="1400" b="1" dirty="0">
                <a:sym typeface="Wingdings" pitchFamily="2" charset="2"/>
              </a:rPr>
              <a:t> s</a:t>
            </a:r>
            <a:r>
              <a:rPr lang="en-US" sz="1400" b="1" dirty="0"/>
              <a:t>ales decline</a:t>
            </a:r>
            <a:r>
              <a:rPr lang="en-US" sz="1400" dirty="0"/>
              <a:t>.</a:t>
            </a:r>
          </a:p>
          <a:p>
            <a:pPr>
              <a:defRPr/>
            </a:pPr>
            <a:r>
              <a:rPr lang="en-US" dirty="0"/>
              <a:t>The product life cycle is concerned with new product categories, not individual brands. </a:t>
            </a:r>
          </a:p>
          <a:p>
            <a:pPr>
              <a:defRPr/>
            </a:pPr>
            <a:r>
              <a:rPr lang="en-US" dirty="0"/>
              <a:t>The marketing mix changes throughout the product life cycle, in response to changes in customer needs or attitudes, repositioning of the product, or changes in the competitive structure of the industry.</a:t>
            </a:r>
          </a:p>
          <a:p>
            <a:pPr>
              <a:defRPr/>
            </a:pPr>
            <a:r>
              <a:rPr lang="en-US" dirty="0"/>
              <a:t>Total industry sales start out very low in market introduction, increase to their peak in market maturity, and then decline. </a:t>
            </a:r>
          </a:p>
          <a:p>
            <a:pPr>
              <a:defRPr/>
            </a:pPr>
            <a:r>
              <a:rPr lang="en-US" dirty="0"/>
              <a:t>Profits change during the life cycle, but not in tandem with industry sales. Industry profits decline while industry sales are still rising. </a:t>
            </a:r>
          </a:p>
          <a:p>
            <a:pPr>
              <a:defRPr/>
            </a:pPr>
            <a:endParaRPr lang="en-US" dirty="0"/>
          </a:p>
          <a:p>
            <a:pPr>
              <a:defRPr/>
            </a:pPr>
            <a:r>
              <a:rPr lang="en-US" b="1" i="1" dirty="0"/>
              <a:t>Discussion Question: Why do you think that the sales and profit curves differ in their shape over time?</a:t>
            </a:r>
          </a:p>
        </p:txBody>
      </p:sp>
      <p:sp>
        <p:nvSpPr>
          <p:cNvPr id="5632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709776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522288" y="549275"/>
            <a:ext cx="3216275" cy="2413000"/>
          </a:xfrm>
          <a:ln/>
        </p:spPr>
      </p:sp>
      <p:sp>
        <p:nvSpPr>
          <p:cNvPr id="573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sym typeface="Wingdings" pitchFamily="2" charset="2"/>
              </a:rPr>
              <a:t>Summary Overview</a:t>
            </a:r>
          </a:p>
          <a:p>
            <a:r>
              <a:rPr lang="en-US" dirty="0">
                <a:solidFill>
                  <a:srgbClr val="000000"/>
                </a:solidFill>
                <a:latin typeface="Arial" pitchFamily="34" charset="0"/>
                <a:cs typeface="Arial" pitchFamily="34" charset="0"/>
                <a:sym typeface="Wingdings"/>
              </a:rPr>
              <a:t> </a:t>
            </a:r>
            <a:r>
              <a:rPr lang="en-US" dirty="0">
                <a:solidFill>
                  <a:srgbClr val="000000"/>
                </a:solidFill>
                <a:latin typeface="Arial" pitchFamily="34" charset="0"/>
                <a:cs typeface="Arial" pitchFamily="34" charset="0"/>
                <a:sym typeface="Wingdings" pitchFamily="2" charset="2"/>
              </a:rPr>
              <a:t>In the </a:t>
            </a:r>
            <a:r>
              <a:rPr lang="en-US" u="sng" dirty="0">
                <a:solidFill>
                  <a:srgbClr val="000000"/>
                </a:solidFill>
                <a:latin typeface="Arial" pitchFamily="34" charset="0"/>
                <a:cs typeface="Arial" pitchFamily="34" charset="0"/>
                <a:sym typeface="Wingdings" pitchFamily="2" charset="2"/>
              </a:rPr>
              <a:t>market introduction</a:t>
            </a:r>
            <a:r>
              <a:rPr lang="en-US" dirty="0">
                <a:solidFill>
                  <a:srgbClr val="000000"/>
                </a:solidFill>
                <a:latin typeface="Arial" pitchFamily="34" charset="0"/>
                <a:cs typeface="Arial" pitchFamily="34" charset="0"/>
                <a:sym typeface="Wingdings" pitchFamily="2" charset="2"/>
              </a:rPr>
              <a:t> stage, sales are low as the idea is first introduced to the market. </a:t>
            </a:r>
          </a:p>
          <a:p>
            <a:endParaRPr lang="en-US"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Key Issues</a:t>
            </a:r>
          </a:p>
          <a:p>
            <a:pPr>
              <a:buFontTx/>
              <a:buNone/>
            </a:pPr>
            <a:r>
              <a:rPr lang="en-US" dirty="0">
                <a:solidFill>
                  <a:srgbClr val="000000"/>
                </a:solidFill>
                <a:latin typeface="Arial" pitchFamily="34" charset="0"/>
                <a:cs typeface="Arial" pitchFamily="34" charset="0"/>
                <a:sym typeface="Wingdings"/>
              </a:rPr>
              <a:t> </a:t>
            </a:r>
            <a:r>
              <a:rPr lang="en-US" u="sng" dirty="0">
                <a:solidFill>
                  <a:srgbClr val="000000"/>
                </a:solidFill>
                <a:latin typeface="Arial" pitchFamily="34" charset="0"/>
                <a:cs typeface="Arial" pitchFamily="34" charset="0"/>
                <a:sym typeface="Wingdings" pitchFamily="2" charset="2"/>
              </a:rPr>
              <a:t>Informative promotion </a:t>
            </a:r>
            <a:r>
              <a:rPr lang="en-US" dirty="0">
                <a:solidFill>
                  <a:srgbClr val="000000"/>
                </a:solidFill>
                <a:latin typeface="Arial" pitchFamily="34" charset="0"/>
                <a:cs typeface="Arial" pitchFamily="34" charset="0"/>
                <a:sym typeface="Wingdings" pitchFamily="2" charset="2"/>
              </a:rPr>
              <a:t>is needed to tell potential customers about the advantages and uses of the new product.   </a:t>
            </a:r>
          </a:p>
          <a:p>
            <a:pPr lvl="1">
              <a:buFontTx/>
              <a:buChar char="•"/>
            </a:pPr>
            <a:r>
              <a:rPr lang="en-US" dirty="0">
                <a:solidFill>
                  <a:srgbClr val="000000"/>
                </a:solidFill>
                <a:latin typeface="Arial" pitchFamily="34" charset="0"/>
                <a:cs typeface="Arial" pitchFamily="34" charset="0"/>
                <a:sym typeface="Wingdings" pitchFamily="2" charset="2"/>
              </a:rPr>
              <a:t>Even if the product offers</a:t>
            </a:r>
            <a:r>
              <a:rPr lang="en-US" baseline="0" dirty="0">
                <a:solidFill>
                  <a:srgbClr val="000000"/>
                </a:solidFill>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superior value, customers don’t know about it. </a:t>
            </a:r>
          </a:p>
          <a:p>
            <a:pPr lvl="0">
              <a:buFontTx/>
              <a:buChar char="•"/>
            </a:pPr>
            <a:r>
              <a:rPr lang="en-US" dirty="0">
                <a:solidFill>
                  <a:srgbClr val="000000"/>
                </a:solidFill>
                <a:latin typeface="Arial" pitchFamily="34" charset="0"/>
                <a:cs typeface="Arial" pitchFamily="34" charset="0"/>
                <a:sym typeface="Wingdings" pitchFamily="2" charset="2"/>
              </a:rPr>
              <a:t>Most companies experience losses because the process of informing and educating consumers takes time, company resources are being spent in market introduction, but revenues are not very large. They may even be nonexistent.</a:t>
            </a:r>
          </a:p>
          <a:p>
            <a:pPr lvl="0">
              <a:buFontTx/>
              <a:buNone/>
            </a:pPr>
            <a:r>
              <a:rPr lang="en-US" dirty="0">
                <a:solidFill>
                  <a:srgbClr val="000000"/>
                </a:solidFill>
                <a:latin typeface="Arial" pitchFamily="34" charset="0"/>
                <a:cs typeface="Arial" pitchFamily="34" charset="0"/>
                <a:sym typeface="Wingdings"/>
              </a:rPr>
              <a:t> </a:t>
            </a:r>
            <a:r>
              <a:rPr lang="en-US" dirty="0">
                <a:solidFill>
                  <a:srgbClr val="000000"/>
                </a:solidFill>
                <a:latin typeface="Arial" pitchFamily="34" charset="0"/>
                <a:cs typeface="Arial" pitchFamily="34" charset="0"/>
                <a:sym typeface="Wingdings" pitchFamily="2" charset="2"/>
              </a:rPr>
              <a:t>Companies still invest money in the hope of future</a:t>
            </a:r>
            <a:r>
              <a:rPr lang="en-US" baseline="0" dirty="0">
                <a:solidFill>
                  <a:srgbClr val="000000"/>
                </a:solidFill>
                <a:latin typeface="Arial" pitchFamily="34" charset="0"/>
                <a:cs typeface="Arial" pitchFamily="34" charset="0"/>
                <a:sym typeface="Wingdings" pitchFamily="2" charset="2"/>
              </a:rPr>
              <a:t> profits.</a:t>
            </a:r>
            <a:endParaRPr lang="en-US" dirty="0">
              <a:solidFill>
                <a:srgbClr val="000000"/>
              </a:solidFill>
              <a:latin typeface="Arial" pitchFamily="34" charset="0"/>
              <a:cs typeface="Arial" pitchFamily="34" charset="0"/>
              <a:sym typeface="Wingdings" pitchFamily="2" charset="2"/>
            </a:endParaRPr>
          </a:p>
          <a:p>
            <a:pPr>
              <a:buFontTx/>
              <a:buChar char="•"/>
            </a:pPr>
            <a:endParaRPr lang="en-US" dirty="0">
              <a:solidFill>
                <a:srgbClr val="000000"/>
              </a:solidFill>
              <a:latin typeface="Arial" pitchFamily="34" charset="0"/>
              <a:cs typeface="Arial" pitchFamily="34" charset="0"/>
              <a:sym typeface="Wingdings" pitchFamily="2" charset="2"/>
            </a:endParaRPr>
          </a:p>
          <a:p>
            <a:r>
              <a:rPr lang="en-US" b="1" i="1" dirty="0">
                <a:solidFill>
                  <a:srgbClr val="000000"/>
                </a:solidFill>
                <a:latin typeface="Arial" pitchFamily="34" charset="0"/>
                <a:cs typeface="Arial" pitchFamily="34" charset="0"/>
                <a:sym typeface="Wingdings" pitchFamily="2" charset="2"/>
              </a:rPr>
              <a:t>Discussion Question: Can you think of examples of new product ideas for which promotion is more informative than persuasive?</a:t>
            </a:r>
            <a:endParaRPr lang="en-US" i="1" dirty="0">
              <a:solidFill>
                <a:srgbClr val="000000"/>
              </a:solidFill>
              <a:latin typeface="Arial" pitchFamily="34" charset="0"/>
              <a:cs typeface="Arial" pitchFamily="34" charset="0"/>
              <a:sym typeface="Wingdings" pitchFamily="2" charset="2"/>
            </a:endParaRPr>
          </a:p>
        </p:txBody>
      </p:sp>
    </p:spTree>
    <p:extLst>
      <p:ext uri="{BB962C8B-B14F-4D97-AF65-F5344CB8AC3E}">
        <p14:creationId xmlns:p14="http://schemas.microsoft.com/office/powerpoint/2010/main" val="56302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03238" y="539750"/>
            <a:ext cx="3162300" cy="2373313"/>
          </a:xfrm>
          <a:ln/>
        </p:spPr>
      </p:sp>
      <p:sp>
        <p:nvSpPr>
          <p:cNvPr id="5837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latin typeface="Arial" pitchFamily="34" charset="0"/>
                <a:cs typeface="Arial" pitchFamily="34" charset="0"/>
                <a:sym typeface="Wingdings" pitchFamily="2" charset="2"/>
              </a:rPr>
              <a:t>Summary Overview</a:t>
            </a:r>
          </a:p>
          <a:p>
            <a:pPr>
              <a:defRPr/>
            </a:pPr>
            <a:r>
              <a:rPr lang="en-US" dirty="0">
                <a:solidFill>
                  <a:srgbClr val="000000"/>
                </a:solidFill>
                <a:latin typeface="Arial" pitchFamily="34" charset="0"/>
                <a:cs typeface="Arial" pitchFamily="34" charset="0"/>
                <a:sym typeface="Wingdings" pitchFamily="2" charset="2"/>
              </a:rPr>
              <a:t>In the </a:t>
            </a:r>
            <a:r>
              <a:rPr lang="en-US" u="sng" dirty="0">
                <a:solidFill>
                  <a:srgbClr val="000000"/>
                </a:solidFill>
                <a:latin typeface="Arial" pitchFamily="34" charset="0"/>
                <a:cs typeface="Arial" pitchFamily="34" charset="0"/>
                <a:sym typeface="Wingdings" pitchFamily="2" charset="2"/>
              </a:rPr>
              <a:t>market growth</a:t>
            </a:r>
            <a:r>
              <a:rPr lang="en-US" dirty="0">
                <a:solidFill>
                  <a:srgbClr val="000000"/>
                </a:solidFill>
                <a:latin typeface="Arial" pitchFamily="34" charset="0"/>
                <a:cs typeface="Arial" pitchFamily="34" charset="0"/>
                <a:sym typeface="Wingdings" pitchFamily="2" charset="2"/>
              </a:rPr>
              <a:t> stage, industry sales grow fast, but industry profits rise and then start falling.</a:t>
            </a:r>
          </a:p>
          <a:p>
            <a:pPr>
              <a:defRPr/>
            </a:pPr>
            <a:endParaRPr lang="en-US" dirty="0">
              <a:solidFill>
                <a:srgbClr val="000000"/>
              </a:solidFill>
              <a:latin typeface="Arial" pitchFamily="34" charset="0"/>
              <a:cs typeface="Arial" pitchFamily="34" charset="0"/>
              <a:sym typeface="Wingdings" pitchFamily="2" charset="2"/>
            </a:endParaRPr>
          </a:p>
          <a:p>
            <a:pPr>
              <a:defRPr/>
            </a:pPr>
            <a:r>
              <a:rPr lang="en-US" b="1" dirty="0">
                <a:solidFill>
                  <a:srgbClr val="000000"/>
                </a:solidFill>
                <a:latin typeface="Arial" pitchFamily="34" charset="0"/>
                <a:cs typeface="Arial" pitchFamily="34" charset="0"/>
                <a:sym typeface="Wingdings" pitchFamily="2" charset="2"/>
              </a:rPr>
              <a:t>Key Issues</a:t>
            </a:r>
          </a:p>
          <a:p>
            <a:pPr>
              <a:buFontTx/>
              <a:buChar char="•"/>
              <a:defRPr/>
            </a:pPr>
            <a:r>
              <a:rPr lang="en-US" b="1" dirty="0">
                <a:solidFill>
                  <a:srgbClr val="000000"/>
                </a:solidFill>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The </a:t>
            </a:r>
            <a:r>
              <a:rPr lang="en-US" u="sng" dirty="0">
                <a:solidFill>
                  <a:srgbClr val="000000"/>
                </a:solidFill>
                <a:latin typeface="Arial" pitchFamily="34" charset="0"/>
                <a:cs typeface="Arial" pitchFamily="34" charset="0"/>
                <a:sym typeface="Wingdings" pitchFamily="2" charset="2"/>
              </a:rPr>
              <a:t>innovator</a:t>
            </a:r>
            <a:r>
              <a:rPr lang="en-US" dirty="0">
                <a:solidFill>
                  <a:srgbClr val="000000"/>
                </a:solidFill>
                <a:latin typeface="Arial" pitchFamily="34" charset="0"/>
                <a:cs typeface="Arial" pitchFamily="34" charset="0"/>
                <a:sym typeface="Wingdings" pitchFamily="2" charset="2"/>
              </a:rPr>
              <a:t> realizes big profits and </a:t>
            </a:r>
            <a:r>
              <a:rPr lang="en-US" u="sng" dirty="0">
                <a:solidFill>
                  <a:srgbClr val="000000"/>
                </a:solidFill>
                <a:latin typeface="Arial" pitchFamily="34" charset="0"/>
                <a:cs typeface="Arial" pitchFamily="34" charset="0"/>
                <a:sym typeface="Wingdings" pitchFamily="2" charset="2"/>
              </a:rPr>
              <a:t>attracts competition</a:t>
            </a:r>
            <a:r>
              <a:rPr lang="en-US" dirty="0">
                <a:solidFill>
                  <a:srgbClr val="000000"/>
                </a:solidFill>
                <a:latin typeface="Arial" pitchFamily="34" charset="0"/>
                <a:cs typeface="Arial" pitchFamily="34" charset="0"/>
                <a:sym typeface="Wingdings" pitchFamily="2" charset="2"/>
              </a:rPr>
              <a:t>. </a:t>
            </a:r>
          </a:p>
          <a:p>
            <a:pPr lvl="1">
              <a:buFontTx/>
              <a:buChar char="•"/>
              <a:defRPr/>
            </a:pPr>
            <a:r>
              <a:rPr lang="en-US" dirty="0">
                <a:solidFill>
                  <a:srgbClr val="000000"/>
                </a:solidFill>
                <a:latin typeface="Arial" pitchFamily="34" charset="0"/>
                <a:cs typeface="Arial" pitchFamily="34" charset="0"/>
              </a:rPr>
              <a:t> Competitors may try to copy the innovator, or to improve on what the innovator has introduced. </a:t>
            </a:r>
          </a:p>
          <a:p>
            <a:pPr lvl="1">
              <a:buFontTx/>
              <a:buChar char="•"/>
              <a:defRPr/>
            </a:pPr>
            <a:r>
              <a:rPr lang="en-US" dirty="0">
                <a:solidFill>
                  <a:srgbClr val="000000"/>
                </a:solidFill>
                <a:latin typeface="Arial" pitchFamily="34" charset="0"/>
                <a:cs typeface="Arial" pitchFamily="34" charset="0"/>
              </a:rPr>
              <a:t> Some competitors may try to offer a product to a more narrowly defined target market. </a:t>
            </a:r>
          </a:p>
          <a:p>
            <a:pPr lvl="1">
              <a:defRPr/>
            </a:pPr>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rPr>
              <a:t>As competitors enter, </a:t>
            </a:r>
            <a:r>
              <a:rPr lang="en-US" u="sng" dirty="0">
                <a:solidFill>
                  <a:srgbClr val="000000"/>
                </a:solidFill>
                <a:latin typeface="Arial" pitchFamily="34" charset="0"/>
                <a:cs typeface="Arial" pitchFamily="34" charset="0"/>
              </a:rPr>
              <a:t>monopolistic competition develops</a:t>
            </a:r>
            <a:r>
              <a:rPr lang="en-US" dirty="0">
                <a:solidFill>
                  <a:srgbClr val="000000"/>
                </a:solidFill>
                <a:latin typeface="Arial" pitchFamily="34" charset="0"/>
                <a:cs typeface="Arial" pitchFamily="34" charset="0"/>
              </a:rPr>
              <a:t>, leading to downward sloping demand curves. </a:t>
            </a:r>
          </a:p>
          <a:p>
            <a:pPr marL="171450" indent="-171450">
              <a:buFont typeface="Wingdings" pitchFamily="2" charset="2"/>
              <a:buChar char="à"/>
              <a:defRPr/>
            </a:pPr>
            <a:r>
              <a:rPr lang="en-US" dirty="0">
                <a:solidFill>
                  <a:srgbClr val="000000"/>
                </a:solidFill>
                <a:latin typeface="Arial" pitchFamily="34" charset="0"/>
                <a:cs typeface="Arial" pitchFamily="34" charset="0"/>
                <a:sym typeface="Wingdings" pitchFamily="2" charset="2"/>
              </a:rPr>
              <a:t>Industry </a:t>
            </a:r>
            <a:r>
              <a:rPr lang="en-US" u="sng" dirty="0">
                <a:solidFill>
                  <a:srgbClr val="000000"/>
                </a:solidFill>
                <a:latin typeface="Arial" pitchFamily="34" charset="0"/>
                <a:cs typeface="Arial" pitchFamily="34" charset="0"/>
                <a:sym typeface="Wingdings" pitchFamily="2" charset="2"/>
              </a:rPr>
              <a:t>profits</a:t>
            </a:r>
            <a:r>
              <a:rPr lang="en-US" dirty="0">
                <a:solidFill>
                  <a:srgbClr val="000000"/>
                </a:solidFill>
                <a:latin typeface="Arial" pitchFamily="34" charset="0"/>
                <a:cs typeface="Arial" pitchFamily="34" charset="0"/>
                <a:sym typeface="Wingdings" pitchFamily="2" charset="2"/>
              </a:rPr>
              <a:t> reach their </a:t>
            </a:r>
            <a:r>
              <a:rPr lang="en-US" u="sng" dirty="0">
                <a:solidFill>
                  <a:srgbClr val="000000"/>
                </a:solidFill>
                <a:latin typeface="Arial" pitchFamily="34" charset="0"/>
                <a:cs typeface="Arial" pitchFamily="34" charset="0"/>
                <a:sym typeface="Wingdings" pitchFamily="2" charset="2"/>
              </a:rPr>
              <a:t>peak</a:t>
            </a:r>
            <a:r>
              <a:rPr lang="en-US" dirty="0">
                <a:solidFill>
                  <a:srgbClr val="000000"/>
                </a:solidFill>
                <a:latin typeface="Arial" pitchFamily="34" charset="0"/>
                <a:cs typeface="Arial" pitchFamily="34" charset="0"/>
                <a:sym typeface="Wingdings" pitchFamily="2" charset="2"/>
              </a:rPr>
              <a:t> in this stage, but then begin to </a:t>
            </a:r>
            <a:r>
              <a:rPr lang="en-US" u="sng" dirty="0">
                <a:solidFill>
                  <a:srgbClr val="000000"/>
                </a:solidFill>
                <a:latin typeface="Arial" pitchFamily="34" charset="0"/>
                <a:cs typeface="Arial" pitchFamily="34" charset="0"/>
                <a:sym typeface="Wingdings" pitchFamily="2" charset="2"/>
              </a:rPr>
              <a:t>decline</a:t>
            </a:r>
            <a:r>
              <a:rPr lang="en-US" dirty="0">
                <a:solidFill>
                  <a:srgbClr val="000000"/>
                </a:solidFill>
                <a:latin typeface="Arial" pitchFamily="34" charset="0"/>
                <a:cs typeface="Arial" pitchFamily="34" charset="0"/>
                <a:sym typeface="Wingdings" pitchFamily="2" charset="2"/>
              </a:rPr>
              <a:t> with more competition and increasing consumer price sensitivity.</a:t>
            </a:r>
          </a:p>
          <a:p>
            <a:pPr marL="171450" indent="-171450">
              <a:buFont typeface="Wingdings" pitchFamily="2" charset="2"/>
              <a:buChar char="à"/>
              <a:defRPr/>
            </a:pPr>
            <a:endParaRPr lang="en-US" dirty="0">
              <a:solidFill>
                <a:srgbClr val="000000"/>
              </a:solidFill>
              <a:latin typeface="Arial" pitchFamily="34" charset="0"/>
              <a:cs typeface="Arial" pitchFamily="34" charset="0"/>
              <a:sym typeface="Wingdings" pitchFamily="2" charset="2"/>
            </a:endParaRPr>
          </a:p>
          <a:p>
            <a:pPr>
              <a:defRPr/>
            </a:pPr>
            <a:r>
              <a:rPr lang="en-US" b="1" i="1" dirty="0">
                <a:solidFill>
                  <a:srgbClr val="000000"/>
                </a:solidFill>
                <a:latin typeface="Arial" pitchFamily="34" charset="0"/>
                <a:cs typeface="Arial" pitchFamily="34" charset="0"/>
                <a:sym typeface="Wingdings" pitchFamily="2" charset="2"/>
              </a:rPr>
              <a:t>Discussion Question: Why do consumers become more price sensitive in the market growth stage? </a:t>
            </a:r>
          </a:p>
          <a:p>
            <a:pPr>
              <a:defRPr/>
            </a:pPr>
            <a:endParaRPr lang="en-US" b="1" i="1" dirty="0">
              <a:solidFill>
                <a:srgbClr val="000000"/>
              </a:solidFill>
              <a:latin typeface="Arial" pitchFamily="34" charset="0"/>
              <a:cs typeface="Arial" pitchFamily="34" charset="0"/>
              <a:sym typeface="Wingdings" pitchFamily="2" charset="2"/>
            </a:endParaRPr>
          </a:p>
          <a:p>
            <a:pPr>
              <a:defRPr/>
            </a:pPr>
            <a:r>
              <a:rPr lang="en-US" b="1" dirty="0">
                <a:latin typeface="Arial" pitchFamily="34" charset="0"/>
                <a:cs typeface="Arial" pitchFamily="34" charset="0"/>
                <a:sym typeface="Wingdings" pitchFamily="2" charset="2"/>
              </a:rPr>
              <a:t></a:t>
            </a:r>
            <a:r>
              <a:rPr lang="en-US" dirty="0">
                <a:solidFill>
                  <a:srgbClr val="000000"/>
                </a:solidFill>
                <a:latin typeface="Arial" pitchFamily="34" charset="0"/>
                <a:cs typeface="Arial" pitchFamily="34" charset="0"/>
              </a:rPr>
              <a:t>Too much focus on current profits while </a:t>
            </a:r>
            <a:r>
              <a:rPr lang="en-US" u="sng" dirty="0">
                <a:solidFill>
                  <a:srgbClr val="000000"/>
                </a:solidFill>
                <a:latin typeface="Arial" pitchFamily="34" charset="0"/>
                <a:cs typeface="Arial" pitchFamily="34" charset="0"/>
              </a:rPr>
              <a:t>ignoring long-term competitive trends is a common mistake</a:t>
            </a:r>
            <a:r>
              <a:rPr lang="en-US" dirty="0">
                <a:solidFill>
                  <a:srgbClr val="000000"/>
                </a:solidFill>
                <a:latin typeface="Arial" pitchFamily="34" charset="0"/>
                <a:cs typeface="Arial" pitchFamily="34" charset="0"/>
              </a:rPr>
              <a:t>.</a:t>
            </a:r>
          </a:p>
        </p:txBody>
      </p:sp>
      <p:sp>
        <p:nvSpPr>
          <p:cNvPr id="5837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2016649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In the </a:t>
            </a:r>
            <a:r>
              <a:rPr lang="en-US" u="sng" dirty="0">
                <a:solidFill>
                  <a:srgbClr val="000000"/>
                </a:solidFill>
              </a:rPr>
              <a:t>market maturity</a:t>
            </a:r>
            <a:r>
              <a:rPr lang="en-US" dirty="0">
                <a:solidFill>
                  <a:srgbClr val="000000"/>
                </a:solidFill>
              </a:rPr>
              <a:t> stage, sales level off and competition continues to increase. Most of the products we use every day are mature products.</a:t>
            </a:r>
          </a:p>
          <a:p>
            <a:pPr>
              <a:defRPr/>
            </a:pPr>
            <a:endParaRPr lang="en-US" dirty="0">
              <a:solidFill>
                <a:srgbClr val="000000"/>
              </a:solidFill>
            </a:endParaRPr>
          </a:p>
          <a:p>
            <a:pPr>
              <a:defRPr/>
            </a:pPr>
            <a:r>
              <a:rPr lang="en-US" b="1" dirty="0">
                <a:solidFill>
                  <a:srgbClr val="000000"/>
                </a:solidFill>
              </a:rPr>
              <a:t>Key Issues </a:t>
            </a:r>
          </a:p>
          <a:p>
            <a:pPr>
              <a:buFont typeface="Arial" pitchFamily="34" charset="0"/>
              <a:buChar char="•"/>
              <a:defRPr/>
            </a:pPr>
            <a:r>
              <a:rPr lang="en-US" dirty="0">
                <a:solidFill>
                  <a:srgbClr val="000000"/>
                </a:solidFill>
              </a:rPr>
              <a:t> Promotion costs increase and price competition in some segments cuts into profits.  </a:t>
            </a:r>
          </a:p>
          <a:p>
            <a:pPr lvl="1">
              <a:buFont typeface="Arial" pitchFamily="34" charset="0"/>
              <a:buChar char="•"/>
              <a:defRPr/>
            </a:pPr>
            <a:r>
              <a:rPr lang="en-US" dirty="0">
                <a:solidFill>
                  <a:srgbClr val="000000"/>
                </a:solidFill>
              </a:rPr>
              <a:t> As a result, some firms that are less efficient are forced to drop out of the market. </a:t>
            </a:r>
          </a:p>
          <a:p>
            <a:pPr lvl="1">
              <a:buFont typeface="Arial" pitchFamily="34" charset="0"/>
              <a:buChar char="•"/>
              <a:defRPr/>
            </a:pPr>
            <a:r>
              <a:rPr lang="en-US" dirty="0">
                <a:solidFill>
                  <a:srgbClr val="000000"/>
                </a:solidFill>
              </a:rPr>
              <a:t> Some new firms may enter the market in the maturity phase, but competing with established strong competitors is difficult. </a:t>
            </a:r>
          </a:p>
          <a:p>
            <a:pPr>
              <a:buFont typeface="Arial" pitchFamily="34" charset="0"/>
              <a:buChar char="•"/>
              <a:defRPr/>
            </a:pPr>
            <a:r>
              <a:rPr lang="en-US" dirty="0">
                <a:solidFill>
                  <a:srgbClr val="000000"/>
                </a:solidFill>
              </a:rPr>
              <a:t> Persuasive promotion becomes more important, as competitors try to encourage consumers to buy one brand over another. </a:t>
            </a:r>
          </a:p>
          <a:p>
            <a:pPr marL="171450" indent="-171450">
              <a:buFont typeface="Wingdings" pitchFamily="2" charset="2"/>
              <a:buChar char="à"/>
              <a:defRPr/>
            </a:pPr>
            <a:r>
              <a:rPr lang="en-US" dirty="0">
                <a:solidFill>
                  <a:srgbClr val="000000"/>
                </a:solidFill>
              </a:rPr>
              <a:t>As consumers view the brands as being more and more similar:</a:t>
            </a:r>
          </a:p>
          <a:p>
            <a:pPr marL="628650" lvl="1" indent="-171450">
              <a:buFont typeface="Wingdings" pitchFamily="2" charset="2"/>
              <a:buChar char="à"/>
              <a:defRPr/>
            </a:pPr>
            <a:r>
              <a:rPr lang="en-US" dirty="0">
                <a:solidFill>
                  <a:srgbClr val="000000"/>
                </a:solidFill>
              </a:rPr>
              <a:t>They become more price sensitive, and demand becomes increasingly elastic. </a:t>
            </a:r>
          </a:p>
          <a:p>
            <a:pPr marL="628650" lvl="1" indent="-171450">
              <a:buFont typeface="Wingdings" pitchFamily="2" charset="2"/>
              <a:buChar char="à"/>
              <a:defRPr/>
            </a:pPr>
            <a:r>
              <a:rPr lang="en-US" dirty="0">
                <a:solidFill>
                  <a:srgbClr val="000000"/>
                </a:solidFill>
              </a:rPr>
              <a:t>The maturity phase may last many years, until a new product idea comes along. </a:t>
            </a:r>
          </a:p>
          <a:p>
            <a:pPr marL="171450" indent="-171450">
              <a:buFont typeface="Wingdings" pitchFamily="2" charset="2"/>
              <a:buChar char="à"/>
              <a:defRPr/>
            </a:pPr>
            <a:endParaRPr lang="en-US" dirty="0">
              <a:solidFill>
                <a:srgbClr val="000000"/>
              </a:solidFill>
            </a:endParaRPr>
          </a:p>
          <a:p>
            <a:pPr>
              <a:defRPr/>
            </a:pPr>
            <a:r>
              <a:rPr lang="en-US" b="1" i="1" dirty="0">
                <a:solidFill>
                  <a:srgbClr val="000000"/>
                </a:solidFill>
              </a:rPr>
              <a:t>Discussion Question: High-definition television (HDTV) is the first real product innovation in television in many years. What other mature products can you think of that are starting to see revolutionary innovations?</a:t>
            </a:r>
          </a:p>
        </p:txBody>
      </p:sp>
      <p:sp>
        <p:nvSpPr>
          <p:cNvPr id="59396"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0157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22288" y="549275"/>
            <a:ext cx="3216275" cy="2413000"/>
          </a:xfrm>
          <a:ln/>
        </p:spPr>
      </p:sp>
      <p:sp>
        <p:nvSpPr>
          <p:cNvPr id="604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sym typeface="Wingdings" pitchFamily="2" charset="2"/>
              </a:rPr>
              <a:t>Summary Overview</a:t>
            </a:r>
          </a:p>
          <a:p>
            <a:r>
              <a:rPr lang="en-US" dirty="0">
                <a:solidFill>
                  <a:srgbClr val="000000"/>
                </a:solidFill>
                <a:latin typeface="Arial" pitchFamily="34" charset="0"/>
                <a:cs typeface="Arial" pitchFamily="34" charset="0"/>
                <a:sym typeface="Wingdings"/>
              </a:rPr>
              <a:t> </a:t>
            </a:r>
            <a:r>
              <a:rPr lang="en-US" dirty="0">
                <a:solidFill>
                  <a:srgbClr val="000000"/>
                </a:solidFill>
                <a:latin typeface="Arial" pitchFamily="34" charset="0"/>
                <a:cs typeface="Arial" pitchFamily="34" charset="0"/>
                <a:sym typeface="Wingdings" pitchFamily="2" charset="2"/>
              </a:rPr>
              <a:t>During the </a:t>
            </a:r>
            <a:r>
              <a:rPr lang="en-US" u="sng" dirty="0">
                <a:solidFill>
                  <a:srgbClr val="000000"/>
                </a:solidFill>
                <a:latin typeface="Arial" pitchFamily="34" charset="0"/>
                <a:cs typeface="Arial" pitchFamily="34" charset="0"/>
                <a:sym typeface="Wingdings" pitchFamily="2" charset="2"/>
              </a:rPr>
              <a:t>sales decline</a:t>
            </a:r>
            <a:r>
              <a:rPr lang="en-US" dirty="0">
                <a:solidFill>
                  <a:srgbClr val="000000"/>
                </a:solidFill>
                <a:latin typeface="Arial" pitchFamily="34" charset="0"/>
                <a:cs typeface="Arial" pitchFamily="34" charset="0"/>
                <a:sym typeface="Wingdings" pitchFamily="2" charset="2"/>
              </a:rPr>
              <a:t> stage, new products replace older ones.</a:t>
            </a:r>
          </a:p>
          <a:p>
            <a:endParaRPr lang="en-US" b="1"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Key Issues</a:t>
            </a:r>
          </a:p>
          <a:p>
            <a:pPr marL="171450" indent="-171450">
              <a:buFont typeface="Wingdings" charset="0"/>
              <a:buChar char="à"/>
            </a:pPr>
            <a:r>
              <a:rPr lang="en-US" dirty="0">
                <a:solidFill>
                  <a:srgbClr val="000000"/>
                </a:solidFill>
                <a:latin typeface="Arial" pitchFamily="34" charset="0"/>
                <a:cs typeface="Arial" pitchFamily="34" charset="0"/>
                <a:sym typeface="Wingdings" pitchFamily="2" charset="2"/>
              </a:rPr>
              <a:t>Price competition is common and sales are primarily to the most loyal customers or to those who have waited the longest to enter the market.  </a:t>
            </a:r>
          </a:p>
          <a:p>
            <a:pPr marL="171450" indent="-171450">
              <a:buFont typeface="Wingdings" charset="0"/>
              <a:buChar char="à"/>
            </a:pPr>
            <a:r>
              <a:rPr lang="en-US" dirty="0">
                <a:solidFill>
                  <a:srgbClr val="000000"/>
                </a:solidFill>
                <a:latin typeface="Arial" pitchFamily="34" charset="0"/>
                <a:cs typeface="Arial" pitchFamily="34" charset="0"/>
                <a:sym typeface="Wingdings" pitchFamily="2" charset="2"/>
              </a:rPr>
              <a:t>Strong brands may continue to be profitable, especially if marketers cut back on their expenditures and lower the costs of production and marketing. </a:t>
            </a:r>
          </a:p>
          <a:p>
            <a:pPr marL="171450" indent="-171450">
              <a:buFont typeface="Wingdings" charset="0"/>
              <a:buChar char="à"/>
            </a:pPr>
            <a:r>
              <a:rPr lang="en-US" dirty="0">
                <a:solidFill>
                  <a:srgbClr val="000000"/>
                </a:solidFill>
                <a:latin typeface="Arial" pitchFamily="34" charset="0"/>
                <a:cs typeface="Arial" pitchFamily="34" charset="0"/>
                <a:sym typeface="Wingdings" pitchFamily="2" charset="2"/>
              </a:rPr>
              <a:t>Conservative</a:t>
            </a:r>
            <a:r>
              <a:rPr lang="en-US" baseline="0" dirty="0">
                <a:solidFill>
                  <a:srgbClr val="000000"/>
                </a:solidFill>
                <a:latin typeface="Arial" pitchFamily="34" charset="0"/>
                <a:cs typeface="Arial" pitchFamily="34" charset="0"/>
                <a:sym typeface="Wingdings" pitchFamily="2" charset="2"/>
              </a:rPr>
              <a:t> buyers may finally switch to new product—or they may not. </a:t>
            </a:r>
            <a:endParaRPr lang="en-US" dirty="0">
              <a:solidFill>
                <a:srgbClr val="000000"/>
              </a:solidFill>
              <a:latin typeface="Arial" pitchFamily="34" charset="0"/>
              <a:cs typeface="Arial" pitchFamily="34" charset="0"/>
              <a:sym typeface="Wingdings" pitchFamily="2" charset="2"/>
            </a:endParaRPr>
          </a:p>
          <a:p>
            <a:pPr>
              <a:buFontTx/>
              <a:buChar char="•"/>
            </a:pPr>
            <a:endParaRPr lang="en-US" dirty="0">
              <a:solidFill>
                <a:srgbClr val="000000"/>
              </a:solidFill>
              <a:latin typeface="Arial" pitchFamily="34" charset="0"/>
              <a:cs typeface="Arial" pitchFamily="34" charset="0"/>
              <a:sym typeface="Wingdings" pitchFamily="2" charset="2"/>
            </a:endParaRPr>
          </a:p>
          <a:p>
            <a:r>
              <a:rPr lang="en-US" b="1" i="1" dirty="0">
                <a:solidFill>
                  <a:srgbClr val="000000"/>
                </a:solidFill>
                <a:latin typeface="Arial" pitchFamily="34" charset="0"/>
                <a:cs typeface="Arial" pitchFamily="34" charset="0"/>
                <a:sym typeface="Wingdings" pitchFamily="2" charset="2"/>
              </a:rPr>
              <a:t>Discussion Question: Examples of product categories in sales decline might be things such as hard contact lenses, floppy disk drives, and traditional roller skates. Can you think of other examples? Remember, products in sales decline are products that are ripe for replacement by newer innovations.</a:t>
            </a:r>
            <a:endParaRPr lang="en-US" b="1" dirty="0">
              <a:latin typeface="Arial" pitchFamily="34" charset="0"/>
              <a:cs typeface="Arial" pitchFamily="34" charset="0"/>
            </a:endParaRPr>
          </a:p>
        </p:txBody>
      </p:sp>
      <p:sp>
        <p:nvSpPr>
          <p:cNvPr id="60420" name="Text Box 4"/>
          <p:cNvSpPr txBox="1">
            <a:spLocks noChangeArrowheads="1"/>
          </p:cNvSpPr>
          <p:nvPr/>
        </p:nvSpPr>
        <p:spPr bwMode="auto">
          <a:xfrm>
            <a:off x="4389438" y="401638"/>
            <a:ext cx="2436812" cy="132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4" tIns="48391" rIns="96784" bIns="48391">
            <a:spAutoFit/>
          </a:bodyPr>
          <a:lstStyle>
            <a:lvl1pPr defTabSz="982663" eaLnBrk="0" hangingPunct="0">
              <a:defRPr sz="3600">
                <a:solidFill>
                  <a:schemeClr val="tx1"/>
                </a:solidFill>
                <a:latin typeface="Arial" pitchFamily="34" charset="0"/>
                <a:cs typeface="Arial" pitchFamily="34" charset="0"/>
              </a:defRPr>
            </a:lvl1pPr>
            <a:lvl2pPr marL="742950" indent="-285750" defTabSz="982663" eaLnBrk="0" hangingPunct="0">
              <a:defRPr sz="3600">
                <a:solidFill>
                  <a:schemeClr val="tx1"/>
                </a:solidFill>
                <a:latin typeface="Arial" pitchFamily="34" charset="0"/>
                <a:cs typeface="Arial" pitchFamily="34" charset="0"/>
              </a:defRPr>
            </a:lvl2pPr>
            <a:lvl3pPr marL="1143000" indent="-228600" defTabSz="982663" eaLnBrk="0" hangingPunct="0">
              <a:defRPr sz="3600">
                <a:solidFill>
                  <a:schemeClr val="tx1"/>
                </a:solidFill>
                <a:latin typeface="Arial" pitchFamily="34" charset="0"/>
                <a:cs typeface="Arial" pitchFamily="34" charset="0"/>
              </a:defRPr>
            </a:lvl3pPr>
            <a:lvl4pPr marL="1600200" indent="-228600" defTabSz="982663" eaLnBrk="0" hangingPunct="0">
              <a:defRPr sz="3600">
                <a:solidFill>
                  <a:schemeClr val="tx1"/>
                </a:solidFill>
                <a:latin typeface="Arial" pitchFamily="34" charset="0"/>
                <a:cs typeface="Arial" pitchFamily="34" charset="0"/>
              </a:defRPr>
            </a:lvl4pPr>
            <a:lvl5pPr marL="2057400" indent="-228600" defTabSz="982663" eaLnBrk="0" hangingPunct="0">
              <a:defRPr sz="3600">
                <a:solidFill>
                  <a:schemeClr val="tx1"/>
                </a:solidFill>
                <a:latin typeface="Arial" pitchFamily="34" charset="0"/>
                <a:cs typeface="Arial" pitchFamily="34" charset="0"/>
              </a:defRPr>
            </a:lvl5pPr>
            <a:lvl6pPr marL="25146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ym typeface="Wingdings" pitchFamily="2" charset="2"/>
              </a:rPr>
              <a:t> </a:t>
            </a:r>
            <a:r>
              <a:rPr lang="en-US" sz="1600" b="1" dirty="0"/>
              <a:t>Indicates place where slide “builds” to include the corresponding point (upon mouse click)</a:t>
            </a:r>
            <a:endParaRPr lang="en-US" sz="1500" b="1" dirty="0">
              <a:solidFill>
                <a:srgbClr val="000000"/>
              </a:solidFill>
            </a:endParaRPr>
          </a:p>
        </p:txBody>
      </p:sp>
    </p:spTree>
    <p:extLst>
      <p:ext uri="{BB962C8B-B14F-4D97-AF65-F5344CB8AC3E}">
        <p14:creationId xmlns:p14="http://schemas.microsoft.com/office/powerpoint/2010/main" val="1535502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6144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At what stage of the product life cycle is Dial antibacterial soap?</a:t>
            </a:r>
          </a:p>
          <a:p>
            <a:endParaRPr lang="en-US"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64165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22288" y="549275"/>
            <a:ext cx="3216275" cy="2413000"/>
          </a:xfrm>
          <a:ln/>
        </p:spPr>
      </p:sp>
      <p:sp>
        <p:nvSpPr>
          <p:cNvPr id="624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C</a:t>
            </a:r>
          </a:p>
          <a:p>
            <a:r>
              <a:rPr lang="en-US" b="1" dirty="0">
                <a:latin typeface="Arial" pitchFamily="34" charset="0"/>
                <a:cs typeface="Arial" pitchFamily="34" charset="0"/>
              </a:rPr>
              <a:t>Feedback: </a:t>
            </a:r>
            <a:r>
              <a:rPr lang="en-US" dirty="0">
                <a:latin typeface="Arial" pitchFamily="34" charset="0"/>
                <a:cs typeface="Arial" pitchFamily="34" charset="0"/>
              </a:rPr>
              <a:t>The sales decline stage is marked by new products replacing old ones. The best answer to this question is C.</a:t>
            </a:r>
          </a:p>
        </p:txBody>
      </p:sp>
    </p:spTree>
    <p:extLst>
      <p:ext uri="{BB962C8B-B14F-4D97-AF65-F5344CB8AC3E}">
        <p14:creationId xmlns:p14="http://schemas.microsoft.com/office/powerpoint/2010/main" val="2110477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spcAft>
                <a:spcPct val="30000"/>
              </a:spcAft>
              <a:defRPr/>
            </a:pPr>
            <a:r>
              <a:rPr lang="en-US" b="1" dirty="0"/>
              <a:t>Summary Overview</a:t>
            </a:r>
          </a:p>
          <a:p>
            <a:pPr>
              <a:defRPr/>
            </a:pPr>
            <a:r>
              <a:rPr lang="en-US" dirty="0">
                <a:solidFill>
                  <a:srgbClr val="000000"/>
                </a:solidFill>
              </a:rPr>
              <a:t>It’s important to remember that the product life cycle concept applies mainly to product categories or product classes. Sales and profits for an individual brand will not follow the classic life cycle pattern.</a:t>
            </a:r>
          </a:p>
          <a:p>
            <a:pPr>
              <a:defRPr/>
            </a:pPr>
            <a:endParaRPr lang="en-US" b="1" dirty="0">
              <a:solidFill>
                <a:srgbClr val="000000"/>
              </a:solidFill>
            </a:endParaRPr>
          </a:p>
          <a:p>
            <a:pPr>
              <a:defRPr/>
            </a:pPr>
            <a:r>
              <a:rPr lang="en-US" b="1" dirty="0">
                <a:solidFill>
                  <a:srgbClr val="000000"/>
                </a:solidFill>
              </a:rPr>
              <a:t>Key Issues</a:t>
            </a:r>
          </a:p>
          <a:p>
            <a:pPr>
              <a:buFont typeface="Arial" pitchFamily="34" charset="0"/>
              <a:buChar char="•"/>
              <a:defRPr/>
            </a:pPr>
            <a:r>
              <a:rPr lang="en-US" b="1" u="sng" dirty="0">
                <a:solidFill>
                  <a:srgbClr val="000000"/>
                </a:solidFill>
              </a:rPr>
              <a:t> Individual brands may not follow the pattern</a:t>
            </a:r>
            <a:r>
              <a:rPr lang="en-US" b="1" dirty="0">
                <a:solidFill>
                  <a:srgbClr val="000000"/>
                </a:solidFill>
              </a:rPr>
              <a:t>. </a:t>
            </a:r>
          </a:p>
          <a:p>
            <a:pPr lvl="1">
              <a:buFont typeface="Arial" pitchFamily="34" charset="0"/>
              <a:buChar char="•"/>
              <a:defRPr/>
            </a:pPr>
            <a:r>
              <a:rPr lang="en-US" dirty="0">
                <a:solidFill>
                  <a:srgbClr val="000000"/>
                </a:solidFill>
              </a:rPr>
              <a:t> For example, a new brand may be introduced as a “me-too” product in the growth stage to capture a piece of a fast-growing market. </a:t>
            </a:r>
          </a:p>
          <a:p>
            <a:pPr lvl="1">
              <a:buFont typeface="Arial" pitchFamily="34" charset="0"/>
              <a:buChar char="•"/>
              <a:defRPr/>
            </a:pPr>
            <a:r>
              <a:rPr lang="en-US" dirty="0">
                <a:solidFill>
                  <a:srgbClr val="000000"/>
                </a:solidFill>
              </a:rPr>
              <a:t> A weak brand may not achieve the same results as a preferred brand. </a:t>
            </a:r>
          </a:p>
          <a:p>
            <a:pPr>
              <a:buFont typeface="Arial" pitchFamily="34" charset="0"/>
              <a:buNone/>
              <a:defRPr/>
            </a:pPr>
            <a:r>
              <a:rPr lang="en-US" b="1" dirty="0">
                <a:sym typeface="Wingdings" pitchFamily="2" charset="2"/>
              </a:rPr>
              <a:t> </a:t>
            </a:r>
            <a:r>
              <a:rPr lang="en-US" b="1" u="sng" dirty="0">
                <a:solidFill>
                  <a:srgbClr val="000000"/>
                </a:solidFill>
              </a:rPr>
              <a:t>Each market should be carefully defined</a:t>
            </a:r>
            <a:r>
              <a:rPr lang="en-US" b="1" dirty="0">
                <a:solidFill>
                  <a:srgbClr val="000000"/>
                </a:solidFill>
              </a:rPr>
              <a:t>. </a:t>
            </a:r>
          </a:p>
          <a:p>
            <a:pPr lvl="1">
              <a:buFont typeface="Arial" pitchFamily="34" charset="0"/>
              <a:buChar char="•"/>
              <a:defRPr/>
            </a:pPr>
            <a:r>
              <a:rPr lang="en-US" dirty="0">
                <a:solidFill>
                  <a:srgbClr val="000000"/>
                </a:solidFill>
              </a:rPr>
              <a:t> A product in the maturity stage in one country might be in the market growth stage in another country. </a:t>
            </a:r>
          </a:p>
          <a:p>
            <a:pPr lvl="1">
              <a:buFont typeface="Arial" pitchFamily="34" charset="0"/>
              <a:buChar char="•"/>
              <a:defRPr/>
            </a:pPr>
            <a:r>
              <a:rPr lang="en-US" dirty="0">
                <a:solidFill>
                  <a:srgbClr val="000000"/>
                </a:solidFill>
              </a:rPr>
              <a:t> The breadth of the market definition can determine the overall length of the life cycle. Wider market definitions may contribute to longer life cycles.</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Why would defining the market broadly contribute to lengthening the life cycle? Conversely, why would a narrow market definition tend to shorten the life cycle?</a:t>
            </a:r>
          </a:p>
        </p:txBody>
      </p:sp>
      <p:sp>
        <p:nvSpPr>
          <p:cNvPr id="6349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752612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How long a product life cycle takes may vary across different product categories. Managers can estimate the likely length based on the life cycles for similar products, if there are any. Marketing research can help, but managers are more concerned with the length of a life cycle stage than with the length of the whole cycle.</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u="sng" dirty="0">
                <a:solidFill>
                  <a:srgbClr val="000000"/>
                </a:solidFill>
              </a:rPr>
              <a:t>Some product ideas move quickly through the early life stages</a:t>
            </a:r>
            <a:r>
              <a:rPr lang="en-US" dirty="0">
                <a:solidFill>
                  <a:srgbClr val="000000"/>
                </a:solidFill>
              </a:rPr>
              <a:t> the</a:t>
            </a:r>
            <a:r>
              <a:rPr lang="en-US" baseline="0" dirty="0">
                <a:solidFill>
                  <a:srgbClr val="000000"/>
                </a:solidFill>
              </a:rPr>
              <a:t> adoption process can be faster under certain conditions. </a:t>
            </a:r>
            <a:endParaRPr lang="en-US" dirty="0">
              <a:solidFill>
                <a:srgbClr val="000000"/>
              </a:solidFill>
            </a:endParaRPr>
          </a:p>
          <a:p>
            <a:pPr lvl="1">
              <a:buFont typeface="Arial" pitchFamily="34" charset="0"/>
              <a:buChar char="•"/>
              <a:defRPr/>
            </a:pPr>
            <a:r>
              <a:rPr lang="en-US" dirty="0">
                <a:solidFill>
                  <a:srgbClr val="000000"/>
                </a:solidFill>
                <a:sym typeface="Wingdings" pitchFamily="2" charset="2"/>
              </a:rPr>
              <a:t> </a:t>
            </a:r>
            <a:r>
              <a:rPr lang="en-US" dirty="0">
                <a:solidFill>
                  <a:srgbClr val="000000"/>
                </a:solidFill>
              </a:rPr>
              <a:t>The greater the </a:t>
            </a:r>
            <a:r>
              <a:rPr lang="en-US" u="sng" dirty="0">
                <a:solidFill>
                  <a:srgbClr val="000000"/>
                </a:solidFill>
              </a:rPr>
              <a:t>comparative advantage</a:t>
            </a:r>
            <a:r>
              <a:rPr lang="en-US" dirty="0">
                <a:solidFill>
                  <a:srgbClr val="000000"/>
                </a:solidFill>
              </a:rPr>
              <a:t> that a product has over others that are already on the market, the more quickly its sales will grow.</a:t>
            </a:r>
          </a:p>
          <a:p>
            <a:pPr marL="628650" lvl="1" indent="-171450">
              <a:buFont typeface="Wingdings" pitchFamily="2" charset="2"/>
              <a:buChar char="à"/>
              <a:defRPr/>
            </a:pPr>
            <a:r>
              <a:rPr lang="en-US" dirty="0">
                <a:solidFill>
                  <a:srgbClr val="000000"/>
                </a:solidFill>
              </a:rPr>
              <a:t>Sales grow faster if the product is </a:t>
            </a:r>
            <a:r>
              <a:rPr lang="en-US" u="sng" dirty="0">
                <a:solidFill>
                  <a:srgbClr val="000000"/>
                </a:solidFill>
              </a:rPr>
              <a:t>easy to use</a:t>
            </a:r>
            <a:r>
              <a:rPr lang="en-US" dirty="0">
                <a:solidFill>
                  <a:srgbClr val="000000"/>
                </a:solidFill>
              </a:rPr>
              <a:t> and </a:t>
            </a:r>
          </a:p>
          <a:p>
            <a:pPr marL="628650" lvl="1" indent="-171450">
              <a:buFont typeface="Wingdings" pitchFamily="2" charset="2"/>
              <a:buChar char="à"/>
              <a:defRPr/>
            </a:pPr>
            <a:r>
              <a:rPr lang="en-US" dirty="0">
                <a:solidFill>
                  <a:srgbClr val="000000"/>
                </a:solidFill>
              </a:rPr>
              <a:t>its advantages are</a:t>
            </a:r>
            <a:r>
              <a:rPr lang="en-US" dirty="0">
                <a:solidFill>
                  <a:srgbClr val="000000"/>
                </a:solidFill>
                <a:sym typeface="Wingdings" pitchFamily="2" charset="2"/>
              </a:rPr>
              <a:t> </a:t>
            </a:r>
            <a:r>
              <a:rPr lang="en-US" u="sng" dirty="0">
                <a:solidFill>
                  <a:srgbClr val="000000"/>
                </a:solidFill>
              </a:rPr>
              <a:t>easy to communicate</a:t>
            </a:r>
            <a:r>
              <a:rPr lang="en-US" dirty="0">
                <a:solidFill>
                  <a:srgbClr val="000000"/>
                </a:solidFill>
              </a:rPr>
              <a:t>.</a:t>
            </a:r>
          </a:p>
          <a:p>
            <a:pPr marL="628650" lvl="1" indent="-171450">
              <a:buFont typeface="Wingdings" pitchFamily="2" charset="2"/>
              <a:buChar char="à"/>
              <a:defRPr/>
            </a:pPr>
            <a:r>
              <a:rPr lang="en-US" dirty="0">
                <a:solidFill>
                  <a:srgbClr val="000000"/>
                </a:solidFill>
              </a:rPr>
              <a:t>If consumers </a:t>
            </a:r>
            <a:r>
              <a:rPr lang="en-US" u="sng" dirty="0">
                <a:solidFill>
                  <a:srgbClr val="000000"/>
                </a:solidFill>
              </a:rPr>
              <a:t>can test</a:t>
            </a:r>
            <a:r>
              <a:rPr lang="en-US" u="sng" baseline="0" dirty="0">
                <a:solidFill>
                  <a:srgbClr val="000000"/>
                </a:solidFill>
              </a:rPr>
              <a:t> out </a:t>
            </a:r>
            <a:r>
              <a:rPr lang="en-US" dirty="0">
                <a:solidFill>
                  <a:srgbClr val="000000"/>
                </a:solidFill>
              </a:rPr>
              <a:t>the product, this reduces their</a:t>
            </a:r>
            <a:r>
              <a:rPr lang="en-US" baseline="0" dirty="0">
                <a:solidFill>
                  <a:srgbClr val="000000"/>
                </a:solidFill>
              </a:rPr>
              <a:t> risk. T</a:t>
            </a:r>
            <a:r>
              <a:rPr lang="en-US" dirty="0">
                <a:solidFill>
                  <a:srgbClr val="000000"/>
                </a:solidFill>
              </a:rPr>
              <a:t>hen the product can proceed more quickly through market introduction.</a:t>
            </a:r>
          </a:p>
          <a:p>
            <a:pPr marL="628650" lvl="1" indent="-171450">
              <a:buFont typeface="Wingdings" pitchFamily="2" charset="2"/>
              <a:buChar char="à"/>
              <a:defRPr/>
            </a:pPr>
            <a:r>
              <a:rPr lang="en-US" dirty="0">
                <a:solidFill>
                  <a:srgbClr val="000000"/>
                </a:solidFill>
              </a:rPr>
              <a:t>If the product is </a:t>
            </a:r>
            <a:r>
              <a:rPr lang="en-US" u="sng" dirty="0">
                <a:solidFill>
                  <a:srgbClr val="000000"/>
                </a:solidFill>
              </a:rPr>
              <a:t>compatible</a:t>
            </a:r>
            <a:r>
              <a:rPr lang="en-US" dirty="0">
                <a:solidFill>
                  <a:srgbClr val="000000"/>
                </a:solidFill>
              </a:rPr>
              <a:t> with the values and experiences of the target customers, they will be more likely to purchase it, thus quickening the pace of sales.</a:t>
            </a:r>
          </a:p>
          <a:p>
            <a:pPr marL="628650" lvl="1" indent="-171450">
              <a:buFont typeface="Wingdings" pitchFamily="2" charset="2"/>
              <a:buChar char="à"/>
              <a:defRPr/>
            </a:pPr>
            <a:endParaRPr lang="en-US" dirty="0">
              <a:solidFill>
                <a:srgbClr val="000000"/>
              </a:solidFill>
            </a:endParaRPr>
          </a:p>
          <a:p>
            <a:pPr>
              <a:defRPr/>
            </a:pPr>
            <a:r>
              <a:rPr lang="en-US" b="1" i="1" dirty="0">
                <a:solidFill>
                  <a:srgbClr val="000000"/>
                </a:solidFill>
              </a:rPr>
              <a:t>Discussion Question: Consider the iPod. Using the five criteria that affect the speed of a product’s movement through the life cycle, which factors</a:t>
            </a:r>
            <a:r>
              <a:rPr lang="en-US" b="1" i="1" baseline="0" dirty="0">
                <a:solidFill>
                  <a:srgbClr val="000000"/>
                </a:solidFill>
              </a:rPr>
              <a:t> </a:t>
            </a:r>
            <a:r>
              <a:rPr lang="en-US" b="1" i="1" dirty="0">
                <a:solidFill>
                  <a:srgbClr val="000000"/>
                </a:solidFill>
              </a:rPr>
              <a:t>account for its rapid penetration of these products?</a:t>
            </a:r>
          </a:p>
        </p:txBody>
      </p:sp>
      <p:sp>
        <p:nvSpPr>
          <p:cNvPr id="64516"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872682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There are several other issues contributing to the length of product life cycles. </a:t>
            </a:r>
          </a:p>
          <a:p>
            <a:pPr>
              <a:defRPr/>
            </a:pPr>
            <a:endParaRPr lang="en-US" dirty="0"/>
          </a:p>
          <a:p>
            <a:pPr>
              <a:defRPr/>
            </a:pPr>
            <a:r>
              <a:rPr lang="en-US" b="1" dirty="0"/>
              <a:t>Key Issues</a:t>
            </a:r>
          </a:p>
          <a:p>
            <a:pPr>
              <a:buFont typeface="Arial" pitchFamily="34" charset="0"/>
              <a:buChar char="•"/>
              <a:defRPr/>
            </a:pPr>
            <a:r>
              <a:rPr lang="en-US" b="1" u="sng" dirty="0">
                <a:solidFill>
                  <a:srgbClr val="000000"/>
                </a:solidFill>
              </a:rPr>
              <a:t> </a:t>
            </a:r>
            <a:r>
              <a:rPr lang="en-US" u="sng" dirty="0">
                <a:solidFill>
                  <a:srgbClr val="000000"/>
                </a:solidFill>
              </a:rPr>
              <a:t>Product life cycles are getting shorter</a:t>
            </a:r>
            <a:r>
              <a:rPr lang="en-US" dirty="0">
                <a:solidFill>
                  <a:srgbClr val="000000"/>
                </a:solidFill>
              </a:rPr>
              <a:t>. </a:t>
            </a:r>
          </a:p>
          <a:p>
            <a:pPr lvl="1">
              <a:buFont typeface="Arial" pitchFamily="34" charset="0"/>
              <a:buChar char="•"/>
              <a:defRPr/>
            </a:pPr>
            <a:r>
              <a:rPr lang="en-US" dirty="0">
                <a:solidFill>
                  <a:srgbClr val="000000"/>
                </a:solidFill>
              </a:rPr>
              <a:t> Innovation yields more new products. They replace older products faster than before.. </a:t>
            </a:r>
          </a:p>
          <a:p>
            <a:pPr marL="171450" indent="-171450">
              <a:buFont typeface="Wingdings"/>
              <a:buChar char="à"/>
              <a:defRPr/>
            </a:pPr>
            <a:r>
              <a:rPr lang="en-US" u="sng" dirty="0">
                <a:solidFill>
                  <a:srgbClr val="000000"/>
                </a:solidFill>
              </a:rPr>
              <a:t>Marketing</a:t>
            </a:r>
            <a:r>
              <a:rPr lang="en-US" u="sng" baseline="0" dirty="0">
                <a:solidFill>
                  <a:srgbClr val="000000"/>
                </a:solidFill>
              </a:rPr>
              <a:t> managers often wonder if it is better to be first to market or to come later. </a:t>
            </a:r>
            <a:endParaRPr lang="en-US" dirty="0">
              <a:solidFill>
                <a:srgbClr val="000000"/>
              </a:solidFill>
            </a:endParaRPr>
          </a:p>
          <a:p>
            <a:pPr marL="628650" lvl="1" indent="-171450">
              <a:buFont typeface="Arial"/>
              <a:buChar char="•"/>
              <a:defRPr/>
            </a:pPr>
            <a:r>
              <a:rPr lang="en-US" dirty="0">
                <a:solidFill>
                  <a:srgbClr val="000000"/>
                </a:solidFill>
              </a:rPr>
              <a:t>The “pioneer” is </a:t>
            </a:r>
            <a:r>
              <a:rPr lang="en-US" dirty="0"/>
              <a:t>the first to market with a new product idea, while the “s</a:t>
            </a:r>
            <a:r>
              <a:rPr lang="en-US" dirty="0">
                <a:solidFill>
                  <a:srgbClr val="000000"/>
                </a:solidFill>
              </a:rPr>
              <a:t>econd-mover” often quickly follows the pioneer.</a:t>
            </a:r>
          </a:p>
          <a:p>
            <a:pPr marL="628650" lvl="1" indent="-171450">
              <a:buFont typeface="Arial"/>
              <a:buChar char="•"/>
              <a:defRPr/>
            </a:pPr>
            <a:r>
              <a:rPr lang="en-US" dirty="0">
                <a:solidFill>
                  <a:srgbClr val="000000"/>
                </a:solidFill>
              </a:rPr>
              <a:t>Research</a:t>
            </a:r>
            <a:r>
              <a:rPr lang="en-US" baseline="0" dirty="0">
                <a:solidFill>
                  <a:srgbClr val="000000"/>
                </a:solidFill>
              </a:rPr>
              <a:t> has shown that a fast second-mover strategy is usually best. While first movers like FedEx still own their category, other products, like the iPod and </a:t>
            </a:r>
            <a:r>
              <a:rPr lang="en-US" baseline="0" dirty="0" err="1">
                <a:solidFill>
                  <a:srgbClr val="000000"/>
                </a:solidFill>
              </a:rPr>
              <a:t>Amazon.com</a:t>
            </a:r>
            <a:r>
              <a:rPr lang="en-US" baseline="0" dirty="0">
                <a:solidFill>
                  <a:srgbClr val="000000"/>
                </a:solidFill>
              </a:rPr>
              <a:t> were fast followers that came in later with a better marketing mix that dominated their market. </a:t>
            </a:r>
            <a:endParaRPr lang="en-US" dirty="0">
              <a:solidFill>
                <a:srgbClr val="000000"/>
              </a:solidFill>
            </a:endParaRPr>
          </a:p>
          <a:p>
            <a:pPr>
              <a:buFont typeface="Arial" pitchFamily="34" charset="0"/>
              <a:buNone/>
              <a:defRPr/>
            </a:pPr>
            <a:r>
              <a:rPr lang="en-US" dirty="0">
                <a:sym typeface="Wingdings" pitchFamily="2" charset="2"/>
              </a:rPr>
              <a:t> </a:t>
            </a:r>
            <a:r>
              <a:rPr lang="en-US" dirty="0">
                <a:solidFill>
                  <a:srgbClr val="000000"/>
                </a:solidFill>
              </a:rPr>
              <a:t>The nature of the product—whether it is a fashion or fad product—can affect the length of the life cycle. </a:t>
            </a:r>
          </a:p>
          <a:p>
            <a:pPr lvl="1">
              <a:buFont typeface="Arial" pitchFamily="34" charset="0"/>
              <a:buChar char="•"/>
              <a:defRPr/>
            </a:pPr>
            <a:r>
              <a:rPr lang="en-US" u="sng" dirty="0">
                <a:solidFill>
                  <a:srgbClr val="000000"/>
                </a:solidFill>
              </a:rPr>
              <a:t> Fashion</a:t>
            </a:r>
            <a:r>
              <a:rPr lang="en-US" dirty="0">
                <a:solidFill>
                  <a:srgbClr val="000000"/>
                </a:solidFill>
              </a:rPr>
              <a:t>: the currently accepted or popular style. </a:t>
            </a:r>
          </a:p>
          <a:p>
            <a:pPr lvl="1">
              <a:buFont typeface="Arial" pitchFamily="34" charset="0"/>
              <a:buChar char="•"/>
              <a:defRPr/>
            </a:pPr>
            <a:r>
              <a:rPr lang="en-US" u="none" baseline="0" dirty="0">
                <a:solidFill>
                  <a:srgbClr val="000000"/>
                </a:solidFill>
              </a:rPr>
              <a:t> </a:t>
            </a:r>
            <a:r>
              <a:rPr lang="en-US" u="sng" dirty="0">
                <a:solidFill>
                  <a:srgbClr val="000000"/>
                </a:solidFill>
              </a:rPr>
              <a:t>Fad</a:t>
            </a:r>
            <a:r>
              <a:rPr lang="en-US" dirty="0">
                <a:solidFill>
                  <a:srgbClr val="000000"/>
                </a:solidFill>
              </a:rPr>
              <a:t>: an idea that is fashionable only to certain groups who are enthusiastic about it.</a:t>
            </a:r>
          </a:p>
          <a:p>
            <a:pPr marL="171450" indent="-171450">
              <a:buFont typeface="Arial" panose="020B0604020202020204" pitchFamily="34" charset="0"/>
              <a:buChar char="•"/>
              <a:defRPr/>
            </a:pPr>
            <a:r>
              <a:rPr lang="en-US" dirty="0">
                <a:solidFill>
                  <a:srgbClr val="000000"/>
                </a:solidFill>
              </a:rPr>
              <a:t>The </a:t>
            </a:r>
            <a:r>
              <a:rPr lang="en-US" u="sng" dirty="0">
                <a:solidFill>
                  <a:srgbClr val="000000"/>
                </a:solidFill>
              </a:rPr>
              <a:t>product life cycles for fashions and fads tend to be happy, but short</a:t>
            </a:r>
            <a:r>
              <a:rPr lang="en-US" u="none" dirty="0">
                <a:solidFill>
                  <a:srgbClr val="000000"/>
                </a:solidFill>
              </a:rPr>
              <a:t>—</a:t>
            </a:r>
            <a:r>
              <a:rPr lang="en-US" dirty="0">
                <a:solidFill>
                  <a:srgbClr val="000000"/>
                </a:solidFill>
              </a:rPr>
              <a:t>they sell extremely well but only for a limited period of time. </a:t>
            </a:r>
          </a:p>
          <a:p>
            <a:pPr>
              <a:defRPr/>
            </a:pPr>
            <a:endParaRPr lang="en-US" b="1" i="1" dirty="0">
              <a:solidFill>
                <a:srgbClr val="000000"/>
              </a:solidFill>
            </a:endParaRPr>
          </a:p>
          <a:p>
            <a:pPr>
              <a:defRPr/>
            </a:pPr>
            <a:r>
              <a:rPr lang="en-US" b="1" i="1" dirty="0">
                <a:solidFill>
                  <a:srgbClr val="000000"/>
                </a:solidFill>
              </a:rPr>
              <a:t>Discussion Question: Can you provide examples of fashion and fad products?</a:t>
            </a:r>
          </a:p>
        </p:txBody>
      </p:sp>
      <p:sp>
        <p:nvSpPr>
          <p:cNvPr id="6656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285577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u="sng" dirty="0">
                <a:solidFill>
                  <a:srgbClr val="000000"/>
                </a:solidFill>
              </a:rPr>
              <a:t>Planning</a:t>
            </a:r>
            <a:r>
              <a:rPr lang="en-US" u="sng" baseline="0" dirty="0">
                <a:solidFill>
                  <a:srgbClr val="000000"/>
                </a:solidFill>
              </a:rPr>
              <a:t> for different stages of the product life cycle</a:t>
            </a:r>
            <a:endParaRPr lang="en-US" dirty="0">
              <a:solidFill>
                <a:srgbClr val="000000"/>
              </a:solidFill>
            </a:endParaRP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None/>
              <a:defRPr/>
            </a:pPr>
            <a:r>
              <a:rPr lang="en-US" dirty="0">
                <a:solidFill>
                  <a:srgbClr val="000000"/>
                </a:solidFill>
              </a:rPr>
              <a:t>Marketing</a:t>
            </a:r>
            <a:r>
              <a:rPr lang="en-US" baseline="0" dirty="0">
                <a:solidFill>
                  <a:srgbClr val="000000"/>
                </a:solidFill>
              </a:rPr>
              <a:t> managers typically adapt the marketing mix as a product moves through the product life cycle. </a:t>
            </a:r>
          </a:p>
          <a:p>
            <a:pPr marL="171450" indent="-171450">
              <a:buFont typeface="Wingdings" charset="0"/>
              <a:buChar char="à"/>
              <a:defRPr/>
            </a:pPr>
            <a:r>
              <a:rPr lang="en-US" baseline="0" dirty="0">
                <a:solidFill>
                  <a:srgbClr val="000000"/>
                </a:solidFill>
                <a:sym typeface="Wingdings"/>
              </a:rPr>
              <a:t>For example, in the market introduction stage, there are usually one or few products.</a:t>
            </a:r>
          </a:p>
          <a:p>
            <a:pPr marL="171450" indent="-171450">
              <a:buFont typeface="Wingdings" charset="0"/>
              <a:buChar char="à"/>
              <a:defRPr/>
            </a:pPr>
            <a:r>
              <a:rPr lang="en-US" baseline="0" dirty="0">
                <a:solidFill>
                  <a:srgbClr val="000000"/>
                </a:solidFill>
                <a:sym typeface="Wingdings"/>
              </a:rPr>
              <a:t>As the life cycle moves to market growth a variety of products enter the market—as firms try to find the best product. Firms also work to build familiarity for their brands.</a:t>
            </a:r>
          </a:p>
          <a:p>
            <a:pPr marL="171450" indent="-171450">
              <a:buFont typeface="Wingdings" charset="0"/>
              <a:buChar char="à"/>
              <a:defRPr/>
            </a:pPr>
            <a:r>
              <a:rPr lang="en-US" baseline="0" dirty="0">
                <a:solidFill>
                  <a:srgbClr val="000000"/>
                </a:solidFill>
                <a:sym typeface="Wingdings"/>
              </a:rPr>
              <a:t>In these first two stages of the product life cycle, firms build channels of distribution. Some brands choose to go more selectively and use fewer distribution channels.</a:t>
            </a:r>
          </a:p>
          <a:p>
            <a:pPr marL="171450" indent="-171450">
              <a:buFont typeface="Wingdings" charset="0"/>
              <a:buChar char="à"/>
              <a:defRPr/>
            </a:pPr>
            <a:r>
              <a:rPr lang="en-US" baseline="0" dirty="0">
                <a:solidFill>
                  <a:srgbClr val="000000"/>
                </a:solidFill>
                <a:sym typeface="Wingdings"/>
              </a:rPr>
              <a:t>Customers may know little or nothing about a new product idea—so promotion in the introduction stage focuses on informing customers. </a:t>
            </a:r>
          </a:p>
          <a:p>
            <a:pPr marL="171450" indent="-171450">
              <a:buFont typeface="Wingdings" charset="0"/>
              <a:buChar char="à"/>
              <a:defRPr/>
            </a:pPr>
            <a:r>
              <a:rPr lang="en-US" baseline="0" dirty="0">
                <a:solidFill>
                  <a:srgbClr val="000000"/>
                </a:solidFill>
                <a:sym typeface="Wingdings"/>
              </a:rPr>
              <a:t>As customers learn about the product, promotion emphasizes persuading customers about why a particular brand is best.</a:t>
            </a:r>
          </a:p>
          <a:p>
            <a:pPr marL="171450" indent="-171450">
              <a:buFont typeface="Wingdings" charset="0"/>
              <a:buChar char="à"/>
              <a:defRPr/>
            </a:pPr>
            <a:r>
              <a:rPr lang="en-US" baseline="0" dirty="0">
                <a:solidFill>
                  <a:srgbClr val="000000"/>
                </a:solidFill>
                <a:sym typeface="Wingdings"/>
              </a:rPr>
              <a:t>Pricing may involve skimming (setting a high initial price) or penetration (with a low initial price).</a:t>
            </a:r>
          </a:p>
          <a:p>
            <a:pPr marL="171450" indent="-171450">
              <a:buFont typeface="Wingdings" charset="0"/>
              <a:buChar char="à"/>
              <a:defRPr/>
            </a:pPr>
            <a:r>
              <a:rPr lang="en-US" baseline="0" dirty="0">
                <a:solidFill>
                  <a:srgbClr val="000000"/>
                </a:solidFill>
                <a:sym typeface="Wingdings"/>
              </a:rPr>
              <a:t>As market growth ensues, brands often have to meet competitors’ prices or start price dealing.</a:t>
            </a:r>
          </a:p>
          <a:p>
            <a:pPr marL="171450" indent="-171450">
              <a:buFont typeface="Wingdings" charset="0"/>
              <a:buChar char="à"/>
              <a:defRPr/>
            </a:pPr>
            <a:r>
              <a:rPr lang="en-US" baseline="0" dirty="0">
                <a:solidFill>
                  <a:srgbClr val="000000"/>
                </a:solidFill>
                <a:sym typeface="Wingdings"/>
              </a:rPr>
              <a:t>The competitive situation evolves as well. While the first to market may initially have a monopoly, soon after it is typical to see other competitors join in and monopolistic competition takes over. Eventually, a market may settle on a few competitors and operate in an oligopoly situation. </a:t>
            </a:r>
            <a:endParaRPr lang="en-US" dirty="0">
              <a:solidFill>
                <a:srgbClr val="000000"/>
              </a:solidFill>
            </a:endParaRPr>
          </a:p>
        </p:txBody>
      </p:sp>
      <p:sp>
        <p:nvSpPr>
          <p:cNvPr id="6758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55192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u="sng" dirty="0">
                <a:solidFill>
                  <a:srgbClr val="000000"/>
                </a:solidFill>
              </a:rPr>
              <a:t>Planning</a:t>
            </a:r>
            <a:r>
              <a:rPr lang="en-US" u="sng" baseline="0" dirty="0">
                <a:solidFill>
                  <a:srgbClr val="000000"/>
                </a:solidFill>
              </a:rPr>
              <a:t> for different stages of the product life cycle</a:t>
            </a:r>
            <a:endParaRPr lang="en-US" dirty="0">
              <a:solidFill>
                <a:srgbClr val="000000"/>
              </a:solidFill>
            </a:endParaRP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None/>
              <a:defRPr/>
            </a:pPr>
            <a:r>
              <a:rPr lang="en-US" dirty="0">
                <a:solidFill>
                  <a:srgbClr val="000000"/>
                </a:solidFill>
              </a:rPr>
              <a:t>As the</a:t>
            </a:r>
            <a:r>
              <a:rPr lang="en-US" baseline="0" dirty="0">
                <a:solidFill>
                  <a:srgbClr val="000000"/>
                </a:solidFill>
              </a:rPr>
              <a:t> product life cycle moves toward market maturity and decline, the marketing mix typically changes again.</a:t>
            </a:r>
          </a:p>
          <a:p>
            <a:pPr marL="171450" indent="-171450">
              <a:buFont typeface="Wingdings" charset="0"/>
              <a:buChar char="à"/>
              <a:defRPr/>
            </a:pPr>
            <a:r>
              <a:rPr lang="en-US" baseline="0" dirty="0">
                <a:solidFill>
                  <a:srgbClr val="000000"/>
                </a:solidFill>
                <a:sym typeface="Wingdings"/>
              </a:rPr>
              <a:t>In a mature market, many brands duke it out in the battle of the brands. </a:t>
            </a:r>
          </a:p>
          <a:p>
            <a:pPr marL="171450" indent="-171450">
              <a:buFont typeface="Wingdings" charset="0"/>
              <a:buChar char="à"/>
              <a:defRPr/>
            </a:pPr>
            <a:r>
              <a:rPr lang="en-US" baseline="0" dirty="0">
                <a:solidFill>
                  <a:srgbClr val="000000"/>
                </a:solidFill>
                <a:sym typeface="Wingdings"/>
              </a:rPr>
              <a:t>As sales in the category decline, some brands drop out. </a:t>
            </a:r>
          </a:p>
          <a:p>
            <a:pPr marL="171450" indent="-171450">
              <a:buFont typeface="Wingdings" charset="0"/>
              <a:buChar char="à"/>
              <a:defRPr/>
            </a:pPr>
            <a:r>
              <a:rPr lang="en-US" baseline="0" dirty="0">
                <a:solidFill>
                  <a:srgbClr val="000000"/>
                </a:solidFill>
                <a:sym typeface="Wingdings"/>
              </a:rPr>
              <a:t>Many firms move toward more intensive distribution as the life cycle moves into market maturity and sales decline.</a:t>
            </a:r>
          </a:p>
          <a:p>
            <a:pPr marL="171450" indent="-171450">
              <a:buFont typeface="Wingdings" charset="0"/>
              <a:buChar char="à"/>
              <a:defRPr/>
            </a:pPr>
            <a:r>
              <a:rPr lang="en-US" baseline="0" dirty="0">
                <a:solidFill>
                  <a:srgbClr val="000000"/>
                </a:solidFill>
                <a:sym typeface="Wingdings"/>
              </a:rPr>
              <a:t>Promotion moves to greater persuasion and then reminding.</a:t>
            </a:r>
          </a:p>
          <a:p>
            <a:pPr marL="171450" indent="-171450">
              <a:buFont typeface="Wingdings" charset="0"/>
              <a:buChar char="à"/>
              <a:defRPr/>
            </a:pPr>
            <a:r>
              <a:rPr lang="en-US" baseline="0" dirty="0">
                <a:solidFill>
                  <a:srgbClr val="000000"/>
                </a:solidFill>
                <a:sym typeface="Wingdings"/>
              </a:rPr>
              <a:t>With many brands in the market, prices are often adjusted to meet the competition—possibly using price cuts and deals to win business.</a:t>
            </a:r>
          </a:p>
          <a:p>
            <a:pPr marL="171450" indent="-171450">
              <a:buFont typeface="Wingdings" charset="0"/>
              <a:buChar char="à"/>
              <a:defRPr/>
            </a:pPr>
            <a:r>
              <a:rPr lang="en-US" baseline="0" dirty="0">
                <a:solidFill>
                  <a:srgbClr val="000000"/>
                </a:solidFill>
                <a:sym typeface="Wingdings"/>
              </a:rPr>
              <a:t>The competitive situation moves from monopolistic competition or oligopoly and heads toward pure competition</a:t>
            </a:r>
            <a:r>
              <a:rPr lang="en-US" baseline="0" dirty="0">
                <a:solidFill>
                  <a:schemeClr val="tx1"/>
                </a:solidFill>
                <a:sym typeface="Wingdings"/>
              </a:rPr>
              <a:t>.</a:t>
            </a:r>
            <a:endParaRPr lang="en-US" dirty="0"/>
          </a:p>
        </p:txBody>
      </p:sp>
      <p:sp>
        <p:nvSpPr>
          <p:cNvPr id="6758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2058574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Text Caption: </a:t>
            </a:r>
            <a:r>
              <a:rPr lang="en-US" b="0" dirty="0"/>
              <a:t>See</a:t>
            </a:r>
            <a:r>
              <a:rPr lang="en-US" b="0" baseline="0" dirty="0"/>
              <a:t> below.</a:t>
            </a:r>
          </a:p>
          <a:p>
            <a:pPr>
              <a:defRPr/>
            </a:pPr>
            <a:endParaRPr lang="en-US" b="0" baseline="0" dirty="0"/>
          </a:p>
          <a:p>
            <a:pPr>
              <a:defRPr/>
            </a:pPr>
            <a:r>
              <a:rPr lang="en-US" b="1" dirty="0"/>
              <a:t>Summary Overview</a:t>
            </a:r>
            <a:endParaRPr lang="en-US" b="1" dirty="0">
              <a:solidFill>
                <a:srgbClr val="000000"/>
              </a:solidFill>
            </a:endParaRPr>
          </a:p>
          <a:p>
            <a:pPr>
              <a:defRPr/>
            </a:pPr>
            <a:r>
              <a:rPr lang="en-US" dirty="0">
                <a:solidFill>
                  <a:srgbClr val="000000"/>
                </a:solidFill>
              </a:rPr>
              <a:t>A product must have a clear competitive advantage as it moves into maturity. This advantage will have been identified and developed throughout introduction and growth. It is important that the market knows what that advantage is—products seldom speak for themselves.</a:t>
            </a:r>
          </a:p>
          <a:p>
            <a:pPr>
              <a:defRPr/>
            </a:pPr>
            <a:endParaRPr lang="en-US" dirty="0">
              <a:solidFill>
                <a:srgbClr val="000000"/>
              </a:solidFill>
            </a:endParaRPr>
          </a:p>
          <a:p>
            <a:pPr>
              <a:defRPr/>
            </a:pPr>
            <a:r>
              <a:rPr lang="en-US" b="1" dirty="0">
                <a:solidFill>
                  <a:srgbClr val="000000"/>
                </a:solidFill>
              </a:rPr>
              <a:t>Key Issues</a:t>
            </a:r>
          </a:p>
          <a:p>
            <a:pPr marL="171450" indent="-171450">
              <a:buFont typeface="Arial" panose="020B0604020202020204" pitchFamily="34" charset="0"/>
              <a:buChar char="•"/>
              <a:defRPr/>
            </a:pPr>
            <a:r>
              <a:rPr lang="en-US" dirty="0"/>
              <a:t>Some companies continue to do well in market maturity by improving their products or by finding new uses and applications. DuPont International’s Lycra has expanded from personal apparel to furniture upholstery</a:t>
            </a:r>
            <a:r>
              <a:rPr lang="en-US" dirty="0">
                <a:solidFill>
                  <a:srgbClr val="000000"/>
                </a:solidFill>
              </a:rPr>
              <a:t>.  </a:t>
            </a:r>
          </a:p>
          <a:p>
            <a:pPr>
              <a:defRPr/>
            </a:pPr>
            <a:endParaRPr lang="en-US" dirty="0">
              <a:solidFill>
                <a:srgbClr val="000000"/>
              </a:solidFill>
            </a:endParaRPr>
          </a:p>
          <a:p>
            <a:pPr>
              <a:defRPr/>
            </a:pPr>
            <a:r>
              <a:rPr lang="en-US" b="1" i="1" dirty="0">
                <a:solidFill>
                  <a:srgbClr val="000000"/>
                </a:solidFill>
              </a:rPr>
              <a:t>Discussion Question: What other</a:t>
            </a:r>
            <a:r>
              <a:rPr lang="en-US" b="1" i="1" baseline="0" dirty="0">
                <a:solidFill>
                  <a:srgbClr val="000000"/>
                </a:solidFill>
              </a:rPr>
              <a:t> mature products can you think of that have moved on to new uses and applications</a:t>
            </a:r>
            <a:r>
              <a:rPr lang="en-US" b="1" i="1" dirty="0">
                <a:solidFill>
                  <a:srgbClr val="000000"/>
                </a:solidFill>
              </a:rPr>
              <a:t>?</a:t>
            </a:r>
            <a:endParaRPr lang="en-US" dirty="0">
              <a:solidFill>
                <a:srgbClr val="000000"/>
              </a:solidFill>
            </a:endParaRPr>
          </a:p>
        </p:txBody>
      </p:sp>
    </p:spTree>
    <p:extLst>
      <p:ext uri="{BB962C8B-B14F-4D97-AF65-F5344CB8AC3E}">
        <p14:creationId xmlns:p14="http://schemas.microsoft.com/office/powerpoint/2010/main" val="203874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At some point it may become necessary to discontinue the product. This decision must weigh profitability against product line considerations and customer support obligations.</a:t>
            </a:r>
          </a:p>
          <a:p>
            <a:pPr>
              <a:defRPr/>
            </a:pPr>
            <a:endParaRPr lang="en-US" dirty="0">
              <a:solidFill>
                <a:srgbClr val="000000"/>
              </a:solidFill>
            </a:endParaRPr>
          </a:p>
          <a:p>
            <a:pPr>
              <a:defRPr/>
            </a:pPr>
            <a:r>
              <a:rPr lang="en-US" b="1" dirty="0">
                <a:solidFill>
                  <a:srgbClr val="000000"/>
                </a:solidFill>
              </a:rPr>
              <a:t>Key Issues</a:t>
            </a:r>
          </a:p>
          <a:p>
            <a:pPr marL="171450" indent="-171450">
              <a:buFont typeface="Wingdings" pitchFamily="2" charset="2"/>
              <a:buChar char="à"/>
              <a:defRPr/>
            </a:pPr>
            <a:r>
              <a:rPr lang="en-US" dirty="0"/>
              <a:t>In sales decline, if it is determined that the product will not contribute to the achievement of the organization’s objectives in the future, a phase-out strategy may be necessary.</a:t>
            </a:r>
          </a:p>
          <a:p>
            <a:pPr>
              <a:defRPr/>
            </a:pPr>
            <a:endParaRPr lang="en-US" dirty="0"/>
          </a:p>
          <a:p>
            <a:pPr>
              <a:defRPr/>
            </a:pPr>
            <a:r>
              <a:rPr lang="en-US" b="1" i="1" dirty="0"/>
              <a:t>Discussion Question: How might marketers go about determining whether</a:t>
            </a:r>
            <a:r>
              <a:rPr lang="en-US" b="1" i="1" baseline="0" dirty="0"/>
              <a:t> </a:t>
            </a:r>
            <a:r>
              <a:rPr lang="en-US" b="1" i="1" dirty="0"/>
              <a:t>a product is suffering from a temporary sales decline or whether the decline is symptomatic of a long-term change in consumer preferences?</a:t>
            </a:r>
          </a:p>
          <a:p>
            <a:pPr>
              <a:defRPr/>
            </a:pPr>
            <a:endParaRPr lang="en-US" i="1" dirty="0"/>
          </a:p>
          <a:p>
            <a:pPr>
              <a:buFont typeface="Arial" pitchFamily="34" charset="0"/>
              <a:buNone/>
              <a:defRPr/>
            </a:pPr>
            <a:r>
              <a:rPr lang="en-US" b="1" dirty="0">
                <a:sym typeface="Wingdings" pitchFamily="2" charset="2"/>
              </a:rPr>
              <a:t> </a:t>
            </a:r>
            <a:r>
              <a:rPr lang="en-US" dirty="0"/>
              <a:t>If marketers end a plan too quickly, they may incur losses due to distribution and promotion expenditures made (previously) under the assumption that the plan would cover a longer period. </a:t>
            </a:r>
          </a:p>
          <a:p>
            <a:pPr>
              <a:buFont typeface="Arial" pitchFamily="34" charset="0"/>
              <a:buNone/>
              <a:defRPr/>
            </a:pPr>
            <a:r>
              <a:rPr lang="en-US" b="1" dirty="0">
                <a:sym typeface="Wingdings" pitchFamily="2" charset="2"/>
              </a:rPr>
              <a:t> </a:t>
            </a:r>
            <a:r>
              <a:rPr lang="en-US" dirty="0"/>
              <a:t>If marketing costs are reduced in accordance with the phase-out strategy, loyal customers may still continue to purchase the product, and this residual demand may generate profits. </a:t>
            </a:r>
          </a:p>
        </p:txBody>
      </p:sp>
      <p:sp>
        <p:nvSpPr>
          <p:cNvPr id="7066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982326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2971800"/>
            <a:ext cx="6489764" cy="5815584"/>
          </a:xfrm>
          <a:ln/>
        </p:spPr>
        <p:txBody>
          <a:bodyPr/>
          <a:lstStyle/>
          <a:p>
            <a:pPr>
              <a:lnSpc>
                <a:spcPct val="90000"/>
              </a:lnSpc>
              <a:defRPr/>
            </a:pPr>
            <a:r>
              <a:rPr lang="en-US" b="1" dirty="0"/>
              <a:t>Summary Overview</a:t>
            </a:r>
          </a:p>
          <a:p>
            <a:pPr>
              <a:lnSpc>
                <a:spcPct val="90000"/>
              </a:lnSpc>
              <a:defRPr/>
            </a:pPr>
            <a:r>
              <a:rPr lang="en-US" dirty="0"/>
              <a:t>Competition is strong and dynamic in most markets, so it is essential for firms to keep developing new products and modifying old products.</a:t>
            </a:r>
          </a:p>
          <a:p>
            <a:pPr>
              <a:lnSpc>
                <a:spcPct val="90000"/>
              </a:lnSpc>
              <a:defRPr/>
            </a:pPr>
            <a:endParaRPr lang="en-US" dirty="0"/>
          </a:p>
          <a:p>
            <a:pPr>
              <a:lnSpc>
                <a:spcPct val="90000"/>
              </a:lnSpc>
              <a:defRPr/>
            </a:pPr>
            <a:r>
              <a:rPr lang="en-US" b="1" dirty="0">
                <a:solidFill>
                  <a:srgbClr val="000000"/>
                </a:solidFill>
              </a:rPr>
              <a:t>Key Issues</a:t>
            </a:r>
          </a:p>
          <a:p>
            <a:pPr>
              <a:lnSpc>
                <a:spcPct val="90000"/>
              </a:lnSpc>
              <a:buFont typeface="Arial" pitchFamily="34" charset="0"/>
              <a:buChar char="•"/>
              <a:defRPr/>
            </a:pPr>
            <a:r>
              <a:rPr lang="en-US" u="sng" dirty="0">
                <a:solidFill>
                  <a:srgbClr val="000000"/>
                </a:solidFill>
              </a:rPr>
              <a:t> </a:t>
            </a:r>
            <a:r>
              <a:rPr lang="en-US" u="none" dirty="0">
                <a:solidFill>
                  <a:srgbClr val="000000"/>
                </a:solidFill>
              </a:rPr>
              <a:t>A </a:t>
            </a:r>
            <a:r>
              <a:rPr lang="en-US" u="sng" dirty="0">
                <a:solidFill>
                  <a:srgbClr val="000000"/>
                </a:solidFill>
              </a:rPr>
              <a:t>new product</a:t>
            </a:r>
            <a:r>
              <a:rPr lang="en-US" dirty="0">
                <a:solidFill>
                  <a:srgbClr val="000000"/>
                </a:solidFill>
              </a:rPr>
              <a:t> is one that is new in any way for the company concerned.  </a:t>
            </a:r>
          </a:p>
          <a:p>
            <a:pPr lvl="1">
              <a:lnSpc>
                <a:spcPct val="90000"/>
              </a:lnSpc>
              <a:buFont typeface="Arial" pitchFamily="34" charset="0"/>
              <a:buChar char="•"/>
              <a:defRPr/>
            </a:pPr>
            <a:r>
              <a:rPr lang="en-US" sz="1100" dirty="0">
                <a:solidFill>
                  <a:srgbClr val="000000"/>
                </a:solidFill>
              </a:rPr>
              <a:t> This newness includes totally new inventions and simple color changes in existing products. </a:t>
            </a:r>
          </a:p>
          <a:p>
            <a:pPr lvl="1">
              <a:lnSpc>
                <a:spcPct val="90000"/>
              </a:lnSpc>
              <a:buFont typeface="Arial" pitchFamily="34" charset="0"/>
              <a:buChar char="•"/>
              <a:defRPr/>
            </a:pPr>
            <a:r>
              <a:rPr lang="en-US" sz="1100" dirty="0">
                <a:solidFill>
                  <a:srgbClr val="000000"/>
                </a:solidFill>
              </a:rPr>
              <a:t> New products can be grouped into three categories based on the extent to which customers have to change their behavior to adopt the new product.</a:t>
            </a:r>
          </a:p>
          <a:p>
            <a:pPr lvl="2">
              <a:lnSpc>
                <a:spcPct val="90000"/>
              </a:lnSpc>
              <a:buFont typeface="Arial" pitchFamily="34" charset="0"/>
              <a:buChar char="•"/>
              <a:defRPr/>
            </a:pPr>
            <a:r>
              <a:rPr lang="en-US" sz="1100" u="sng" dirty="0">
                <a:solidFill>
                  <a:srgbClr val="000000"/>
                </a:solidFill>
              </a:rPr>
              <a:t>Continuous innovations</a:t>
            </a:r>
            <a:r>
              <a:rPr lang="en-US" sz="1100" dirty="0">
                <a:solidFill>
                  <a:srgbClr val="000000"/>
                </a:solidFill>
              </a:rPr>
              <a:t>—</a:t>
            </a:r>
            <a:r>
              <a:rPr lang="en-US" sz="1100" dirty="0"/>
              <a:t>don’t require customers to learn new behaviors.</a:t>
            </a:r>
            <a:endParaRPr lang="en-US" sz="1100" dirty="0">
              <a:solidFill>
                <a:srgbClr val="000000"/>
              </a:solidFill>
            </a:endParaRPr>
          </a:p>
          <a:p>
            <a:pPr lvl="2">
              <a:lnSpc>
                <a:spcPct val="90000"/>
              </a:lnSpc>
              <a:buFont typeface="Arial" pitchFamily="34" charset="0"/>
              <a:buChar char="•"/>
              <a:defRPr/>
            </a:pPr>
            <a:r>
              <a:rPr lang="en-US" sz="1100" u="sng" dirty="0">
                <a:solidFill>
                  <a:srgbClr val="000000"/>
                </a:solidFill>
              </a:rPr>
              <a:t>Dynamically continuous innovations</a:t>
            </a:r>
            <a:r>
              <a:rPr lang="en-US" sz="1100" dirty="0">
                <a:solidFill>
                  <a:srgbClr val="000000"/>
                </a:solidFill>
              </a:rPr>
              <a:t>—</a:t>
            </a:r>
            <a:r>
              <a:rPr lang="en-US" sz="1100" dirty="0"/>
              <a:t>require minor changes in customer behavior.</a:t>
            </a:r>
            <a:endParaRPr lang="en-US" sz="1100" dirty="0">
              <a:solidFill>
                <a:srgbClr val="000000"/>
              </a:solidFill>
            </a:endParaRPr>
          </a:p>
          <a:p>
            <a:pPr lvl="2">
              <a:lnSpc>
                <a:spcPct val="90000"/>
              </a:lnSpc>
              <a:buFont typeface="Arial" pitchFamily="34" charset="0"/>
              <a:buChar char="•"/>
              <a:defRPr/>
            </a:pPr>
            <a:r>
              <a:rPr lang="en-US" sz="1100" u="sng" dirty="0">
                <a:solidFill>
                  <a:srgbClr val="000000"/>
                </a:solidFill>
              </a:rPr>
              <a:t>Discontinuous innovation</a:t>
            </a:r>
            <a:r>
              <a:rPr lang="en-US" sz="1100" dirty="0">
                <a:solidFill>
                  <a:srgbClr val="000000"/>
                </a:solidFill>
              </a:rPr>
              <a:t>—requires that customers adopting the innovation significantly change their behavior.</a:t>
            </a:r>
          </a:p>
          <a:p>
            <a:pPr lvl="2">
              <a:lnSpc>
                <a:spcPct val="90000"/>
              </a:lnSpc>
              <a:buFont typeface="Arial" pitchFamily="34" charset="0"/>
              <a:buChar char="•"/>
              <a:defRPr/>
            </a:pPr>
            <a:endParaRPr lang="en-US" dirty="0">
              <a:solidFill>
                <a:srgbClr val="000000"/>
              </a:solidFill>
            </a:endParaRPr>
          </a:p>
          <a:p>
            <a:pPr>
              <a:lnSpc>
                <a:spcPct val="90000"/>
              </a:lnSpc>
              <a:defRPr/>
            </a:pPr>
            <a:r>
              <a:rPr lang="en-US" b="1" i="1" dirty="0">
                <a:solidFill>
                  <a:srgbClr val="000000"/>
                </a:solidFill>
              </a:rPr>
              <a:t>Discussion Question: Which</a:t>
            </a:r>
            <a:r>
              <a:rPr lang="en-US" b="1" i="1" baseline="0" dirty="0">
                <a:solidFill>
                  <a:srgbClr val="000000"/>
                </a:solidFill>
              </a:rPr>
              <a:t> type of new product idea would you consider online learning? How about water supplemented with vitamins?</a:t>
            </a:r>
            <a:endParaRPr lang="en-US" b="1" i="1" dirty="0">
              <a:solidFill>
                <a:srgbClr val="000000"/>
              </a:solidFill>
            </a:endParaRPr>
          </a:p>
          <a:p>
            <a:pPr>
              <a:lnSpc>
                <a:spcPct val="90000"/>
              </a:lnSpc>
              <a:defRPr/>
            </a:pPr>
            <a:endParaRPr lang="en-US" i="1" dirty="0">
              <a:solidFill>
                <a:srgbClr val="000000"/>
              </a:solidFill>
            </a:endParaRPr>
          </a:p>
          <a:p>
            <a:pPr>
              <a:lnSpc>
                <a:spcPct val="90000"/>
              </a:lnSpc>
              <a:buFont typeface="Arial" pitchFamily="34" charset="0"/>
              <a:buNone/>
              <a:defRPr/>
            </a:pPr>
            <a:r>
              <a:rPr lang="en-US" sz="1100" dirty="0">
                <a:sym typeface="Wingdings" pitchFamily="2" charset="2"/>
              </a:rPr>
              <a:t> </a:t>
            </a:r>
            <a:r>
              <a:rPr lang="en-US" sz="1100" u="sng" dirty="0">
                <a:solidFill>
                  <a:srgbClr val="000000"/>
                </a:solidFill>
              </a:rPr>
              <a:t>Federal Trade Commission (FTC</a:t>
            </a:r>
            <a:r>
              <a:rPr lang="en-US" sz="1100" dirty="0">
                <a:solidFill>
                  <a:srgbClr val="000000"/>
                </a:solidFill>
              </a:rPr>
              <a:t>): the federal government agency that polices antimonopoly laws. </a:t>
            </a:r>
          </a:p>
          <a:p>
            <a:pPr lvl="1">
              <a:lnSpc>
                <a:spcPct val="90000"/>
              </a:lnSpc>
              <a:buFont typeface="Arial" pitchFamily="34" charset="0"/>
              <a:buChar char="•"/>
              <a:defRPr/>
            </a:pPr>
            <a:r>
              <a:rPr lang="en-US" sz="1100" dirty="0">
                <a:solidFill>
                  <a:srgbClr val="000000"/>
                </a:solidFill>
              </a:rPr>
              <a:t> The FTC says a product is new for only six months. </a:t>
            </a:r>
          </a:p>
          <a:p>
            <a:pPr lvl="1">
              <a:lnSpc>
                <a:spcPct val="90000"/>
              </a:lnSpc>
              <a:buFont typeface="Arial" pitchFamily="34" charset="0"/>
              <a:buChar char="•"/>
              <a:defRPr/>
            </a:pPr>
            <a:r>
              <a:rPr lang="en-US" sz="1100" dirty="0">
                <a:solidFill>
                  <a:srgbClr val="000000"/>
                </a:solidFill>
              </a:rPr>
              <a:t> In the FTC’s view, a new product must be either entirely new or changed in a functionally significant or substantial respect.</a:t>
            </a:r>
          </a:p>
          <a:p>
            <a:pPr>
              <a:lnSpc>
                <a:spcPct val="90000"/>
              </a:lnSpc>
              <a:buFont typeface="Arial" pitchFamily="34" charset="0"/>
              <a:buNone/>
              <a:defRPr/>
            </a:pPr>
            <a:r>
              <a:rPr lang="en-US" sz="1100" dirty="0">
                <a:sym typeface="Wingdings" pitchFamily="2" charset="2"/>
              </a:rPr>
              <a:t> </a:t>
            </a:r>
            <a:r>
              <a:rPr lang="en-US" sz="1100" u="sng" dirty="0">
                <a:solidFill>
                  <a:srgbClr val="000000"/>
                </a:solidFill>
              </a:rPr>
              <a:t>Ethical issues in new-product planning</a:t>
            </a:r>
            <a:r>
              <a:rPr lang="en-US" sz="1100" dirty="0">
                <a:solidFill>
                  <a:srgbClr val="000000"/>
                </a:solidFill>
              </a:rPr>
              <a:t> abound. These ethical debates include:</a:t>
            </a:r>
          </a:p>
          <a:p>
            <a:pPr lvl="1">
              <a:lnSpc>
                <a:spcPct val="90000"/>
              </a:lnSpc>
              <a:buFont typeface="Arial" pitchFamily="34" charset="0"/>
              <a:buChar char="•"/>
              <a:defRPr/>
            </a:pPr>
            <a:r>
              <a:rPr lang="en-US" sz="1100" dirty="0">
                <a:solidFill>
                  <a:srgbClr val="000000"/>
                </a:solidFill>
              </a:rPr>
              <a:t> criticisms against companies for holding back new product innovations;</a:t>
            </a:r>
          </a:p>
          <a:p>
            <a:pPr lvl="1">
              <a:lnSpc>
                <a:spcPct val="90000"/>
              </a:lnSpc>
              <a:buFont typeface="Arial" pitchFamily="34" charset="0"/>
              <a:buChar char="•"/>
              <a:defRPr/>
            </a:pPr>
            <a:r>
              <a:rPr lang="en-US" sz="1100" dirty="0">
                <a:solidFill>
                  <a:srgbClr val="000000"/>
                </a:solidFill>
              </a:rPr>
              <a:t> planned obsolescence—releasing products the company will soon replace;</a:t>
            </a:r>
          </a:p>
          <a:p>
            <a:pPr lvl="1">
              <a:lnSpc>
                <a:spcPct val="90000"/>
              </a:lnSpc>
              <a:buFont typeface="Arial" pitchFamily="34" charset="0"/>
              <a:buChar char="•"/>
              <a:defRPr/>
            </a:pPr>
            <a:r>
              <a:rPr lang="en-US" sz="1100" dirty="0">
                <a:solidFill>
                  <a:srgbClr val="000000"/>
                </a:solidFill>
              </a:rPr>
              <a:t> failure to supply replacement parts throughout the useful life of a product; and</a:t>
            </a:r>
          </a:p>
          <a:p>
            <a:pPr lvl="1">
              <a:lnSpc>
                <a:spcPct val="90000"/>
              </a:lnSpc>
              <a:buFont typeface="Arial" pitchFamily="34" charset="0"/>
              <a:buChar char="•"/>
              <a:defRPr/>
            </a:pPr>
            <a:r>
              <a:rPr lang="en-US" sz="1100" dirty="0">
                <a:solidFill>
                  <a:srgbClr val="000000"/>
                </a:solidFill>
              </a:rPr>
              <a:t> continuous release of minor product variations in markets that are saturated.</a:t>
            </a:r>
          </a:p>
          <a:p>
            <a:pPr>
              <a:lnSpc>
                <a:spcPct val="90000"/>
              </a:lnSpc>
              <a:buFont typeface="Arial" pitchFamily="34" charset="0"/>
              <a:buChar char="•"/>
              <a:defRPr/>
            </a:pPr>
            <a:r>
              <a:rPr lang="en-US" sz="1100" dirty="0">
                <a:solidFill>
                  <a:srgbClr val="000000"/>
                </a:solidFill>
              </a:rPr>
              <a:t> Marketers need to be sensitive to the possible consumer backlash caused by these ethical dilemmas.</a:t>
            </a:r>
            <a:endParaRPr lang="en-US" sz="1100" dirty="0"/>
          </a:p>
        </p:txBody>
      </p:sp>
      <p:sp>
        <p:nvSpPr>
          <p:cNvPr id="7168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16714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72707"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This commercial introduces the New Mr. Clean Auto Dry product. The ad suggests that carwash “technology” has been surpassed by automotive technology in the past but that this new product revolutionizes carwash technology.  </a:t>
            </a:r>
          </a:p>
          <a:p>
            <a:endParaRPr lang="en-US" dirty="0">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a:t>
            </a:r>
            <a:r>
              <a:rPr lang="en-US" b="1" i="1" dirty="0">
                <a:latin typeface="Arial" pitchFamily="34" charset="0"/>
                <a:cs typeface="Arial" pitchFamily="34" charset="0"/>
              </a:rPr>
              <a:t>What questions do you have about this new product after viewing the commercial? What are your opinions given that the product carries the Mr. Clean brand name? </a:t>
            </a:r>
          </a:p>
          <a:p>
            <a:endParaRPr lang="en-US" i="1"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040882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2425"/>
            <a:ext cx="2984500" cy="2238375"/>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p>
          <a:p>
            <a:r>
              <a:rPr lang="en-US" i="0" dirty="0"/>
              <a:t>New products can be classified by the extent to which customers need to change behavior in order to adopt the innovation. </a:t>
            </a:r>
          </a:p>
          <a:p>
            <a:endParaRPr lang="en-US" i="0" dirty="0"/>
          </a:p>
          <a:p>
            <a:r>
              <a:rPr lang="en-US" i="0" dirty="0"/>
              <a:t>For </a:t>
            </a:r>
            <a:r>
              <a:rPr lang="en-US" b="1" i="0" dirty="0"/>
              <a:t>continuous innovations</a:t>
            </a:r>
            <a:r>
              <a:rPr lang="en-US" i="0" dirty="0"/>
              <a:t>, like the Jelly Belly Chocolate Dips, customers don't need to learn new behaviors</a:t>
            </a:r>
          </a:p>
          <a:p>
            <a:pPr marL="171450" indent="-171450">
              <a:buFont typeface="Wingdings" charset="2"/>
              <a:buChar char="à"/>
            </a:pPr>
            <a:r>
              <a:rPr lang="en-US" i="0" dirty="0">
                <a:sym typeface="Wingdings"/>
              </a:rPr>
              <a:t>On the other hand, a </a:t>
            </a:r>
            <a:r>
              <a:rPr lang="en-US" b="1" i="0" dirty="0">
                <a:sym typeface="Wingdings"/>
              </a:rPr>
              <a:t>dynamically continuous innovation </a:t>
            </a:r>
            <a:r>
              <a:rPr lang="en-US" i="0" dirty="0">
                <a:sym typeface="Wingdings"/>
              </a:rPr>
              <a:t>requires</a:t>
            </a:r>
            <a:r>
              <a:rPr lang="en-US" i="0" baseline="0" dirty="0">
                <a:sym typeface="Wingdings"/>
              </a:rPr>
              <a:t> some change in customer behavior. A Nest thermostat adds programmability—through a smartphone app—but otherwise works similar to other thermostats. </a:t>
            </a:r>
          </a:p>
          <a:p>
            <a:pPr marL="171450" indent="-171450">
              <a:buFont typeface="Wingdings" charset="2"/>
              <a:buChar char="à"/>
            </a:pPr>
            <a:r>
              <a:rPr lang="en-US" i="0" baseline="0" dirty="0">
                <a:sym typeface="Wingdings"/>
              </a:rPr>
              <a:t>The driverless car will result in significant changes in customer behavior. This is a </a:t>
            </a:r>
            <a:r>
              <a:rPr lang="en-US" b="1" i="0" baseline="0" dirty="0">
                <a:sym typeface="Wingdings"/>
              </a:rPr>
              <a:t>discontinuous innovation</a:t>
            </a:r>
            <a:r>
              <a:rPr lang="en-US" i="0" baseline="0" dirty="0">
                <a:sym typeface="Wingdings"/>
              </a:rPr>
              <a:t>. </a:t>
            </a:r>
            <a:endParaRPr lang="en-US" i="0" dirty="0"/>
          </a:p>
        </p:txBody>
      </p:sp>
    </p:spTree>
    <p:extLst>
      <p:ext uri="{BB962C8B-B14F-4D97-AF65-F5344CB8AC3E}">
        <p14:creationId xmlns:p14="http://schemas.microsoft.com/office/powerpoint/2010/main" val="1149932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New product development is essential, but risky. An organized new-product development process may help.</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dirty="0">
                <a:solidFill>
                  <a:srgbClr val="000000"/>
                </a:solidFill>
              </a:rPr>
              <a:t> New-product development is expensive and many of these products fail. </a:t>
            </a:r>
          </a:p>
          <a:p>
            <a:pPr lvl="1">
              <a:buFont typeface="Arial" pitchFamily="34" charset="0"/>
              <a:buChar char="•"/>
              <a:defRPr/>
            </a:pPr>
            <a:r>
              <a:rPr lang="en-US" dirty="0">
                <a:solidFill>
                  <a:srgbClr val="000000"/>
                </a:solidFill>
              </a:rPr>
              <a:t> Some products don’t offer a unique benefit, or competition is underestimated. </a:t>
            </a:r>
          </a:p>
          <a:p>
            <a:pPr lvl="1">
              <a:buFont typeface="Arial" pitchFamily="34" charset="0"/>
              <a:buChar char="•"/>
              <a:defRPr/>
            </a:pPr>
            <a:r>
              <a:rPr lang="en-US" dirty="0">
                <a:solidFill>
                  <a:srgbClr val="000000"/>
                </a:solidFill>
              </a:rPr>
              <a:t> Design and cost problems, or poor timing—either too quick an introduction or too slow—may doom a product to failure. </a:t>
            </a:r>
          </a:p>
          <a:p>
            <a:pPr>
              <a:buFont typeface="Arial" pitchFamily="34" charset="0"/>
              <a:buChar char="•"/>
              <a:defRPr/>
            </a:pPr>
            <a:r>
              <a:rPr lang="en-US" dirty="0">
                <a:solidFill>
                  <a:srgbClr val="000000"/>
                </a:solidFill>
              </a:rPr>
              <a:t> The new-product development process is an organized approach for bringing new products to market. It has five stages:</a:t>
            </a:r>
          </a:p>
          <a:p>
            <a:pPr marL="620101" lvl="1" indent="-171450">
              <a:spcBef>
                <a:spcPct val="15000"/>
              </a:spcBef>
              <a:buFont typeface="Arial" charset="0"/>
              <a:buChar char="•"/>
              <a:defRPr/>
            </a:pPr>
            <a:r>
              <a:rPr lang="en-US" b="1" dirty="0">
                <a:sym typeface="Wingdings" pitchFamily="2" charset="2"/>
              </a:rPr>
              <a:t>i</a:t>
            </a:r>
            <a:r>
              <a:rPr lang="en-US" dirty="0">
                <a:solidFill>
                  <a:srgbClr val="000000"/>
                </a:solidFill>
              </a:rPr>
              <a:t>dea generation;</a:t>
            </a:r>
          </a:p>
          <a:p>
            <a:pPr marL="620101" lvl="1" indent="-171450">
              <a:spcBef>
                <a:spcPct val="15000"/>
              </a:spcBef>
              <a:buFont typeface="Arial" charset="0"/>
              <a:buChar char="•"/>
              <a:defRPr/>
            </a:pPr>
            <a:r>
              <a:rPr lang="en-US" dirty="0">
                <a:solidFill>
                  <a:srgbClr val="000000"/>
                </a:solidFill>
                <a:sym typeface="Wingdings" pitchFamily="2" charset="2"/>
              </a:rPr>
              <a:t>s</a:t>
            </a:r>
            <a:r>
              <a:rPr lang="en-US" dirty="0">
                <a:solidFill>
                  <a:srgbClr val="000000"/>
                </a:solidFill>
              </a:rPr>
              <a:t>creening;</a:t>
            </a:r>
          </a:p>
          <a:p>
            <a:pPr marL="620101" lvl="1" indent="-171450">
              <a:spcBef>
                <a:spcPct val="15000"/>
              </a:spcBef>
              <a:buFont typeface="Arial" charset="0"/>
              <a:buChar char="•"/>
              <a:defRPr/>
            </a:pPr>
            <a:r>
              <a:rPr lang="en-US" dirty="0">
                <a:solidFill>
                  <a:srgbClr val="000000"/>
                </a:solidFill>
                <a:sym typeface="Wingdings" pitchFamily="2" charset="2"/>
              </a:rPr>
              <a:t>i</a:t>
            </a:r>
            <a:r>
              <a:rPr lang="en-US" dirty="0">
                <a:solidFill>
                  <a:srgbClr val="000000"/>
                </a:solidFill>
              </a:rPr>
              <a:t>dea evaluation;</a:t>
            </a:r>
          </a:p>
          <a:p>
            <a:pPr marL="620101" lvl="1" indent="-171450">
              <a:spcBef>
                <a:spcPct val="15000"/>
              </a:spcBef>
              <a:buFont typeface="Arial" charset="0"/>
              <a:buChar char="•"/>
              <a:defRPr/>
            </a:pPr>
            <a:r>
              <a:rPr lang="en-US" dirty="0">
                <a:solidFill>
                  <a:srgbClr val="000000"/>
                </a:solidFill>
                <a:sym typeface="Wingdings" pitchFamily="2" charset="2"/>
              </a:rPr>
              <a:t>d</a:t>
            </a:r>
            <a:r>
              <a:rPr lang="en-US" dirty="0">
                <a:solidFill>
                  <a:srgbClr val="000000"/>
                </a:solidFill>
              </a:rPr>
              <a:t>evelopment; and </a:t>
            </a:r>
          </a:p>
          <a:p>
            <a:pPr marL="620101" lvl="1" indent="-171450">
              <a:spcBef>
                <a:spcPct val="15000"/>
              </a:spcBef>
              <a:buFont typeface="Arial" charset="0"/>
              <a:buChar char="•"/>
              <a:defRPr/>
            </a:pPr>
            <a:r>
              <a:rPr lang="en-US" dirty="0">
                <a:solidFill>
                  <a:srgbClr val="000000"/>
                </a:solidFill>
                <a:sym typeface="Wingdings" pitchFamily="2" charset="2"/>
              </a:rPr>
              <a:t>c</a:t>
            </a:r>
            <a:r>
              <a:rPr lang="en-US" dirty="0">
                <a:solidFill>
                  <a:srgbClr val="000000"/>
                </a:solidFill>
              </a:rPr>
              <a:t>ommercialization.</a:t>
            </a:r>
          </a:p>
          <a:p>
            <a:pPr>
              <a:buFont typeface="Arial" pitchFamily="34" charset="0"/>
              <a:buChar char="•"/>
              <a:defRPr/>
            </a:pPr>
            <a:r>
              <a:rPr lang="en-US" dirty="0">
                <a:solidFill>
                  <a:srgbClr val="000000"/>
                </a:solidFill>
              </a:rPr>
              <a:t> The </a:t>
            </a:r>
            <a:r>
              <a:rPr lang="en-US" u="sng" dirty="0">
                <a:solidFill>
                  <a:srgbClr val="000000"/>
                </a:solidFill>
              </a:rPr>
              <a:t>process tries to kill new products, economically</a:t>
            </a:r>
            <a:r>
              <a:rPr lang="en-US" dirty="0">
                <a:solidFill>
                  <a:srgbClr val="000000"/>
                </a:solidFill>
              </a:rPr>
              <a:t>, by progressively weeding out products that have a low likelihood of success before they are introduced to the entire target market.</a:t>
            </a:r>
          </a:p>
          <a:p>
            <a:pPr>
              <a:buFont typeface="Arial" pitchFamily="34" charset="0"/>
              <a:buChar char="•"/>
              <a:defRPr/>
            </a:pPr>
            <a:endParaRPr lang="en-US" dirty="0">
              <a:solidFill>
                <a:srgbClr val="000000"/>
              </a:solidFill>
            </a:endParaRPr>
          </a:p>
          <a:p>
            <a:pPr>
              <a:defRPr/>
            </a:pPr>
            <a:r>
              <a:rPr lang="en-US" b="1" i="1" dirty="0">
                <a:solidFill>
                  <a:srgbClr val="000000"/>
                </a:solidFill>
              </a:rPr>
              <a:t>Discussion Question: In applying the new-product development process, marketers usually start with a hypothesis that a new product idea will not be profitable. The process then tests this hypothesis. Do you think this is a defeatist approach? Why not assume that the product will succeed?</a:t>
            </a:r>
          </a:p>
        </p:txBody>
      </p:sp>
    </p:spTree>
    <p:extLst>
      <p:ext uri="{BB962C8B-B14F-4D97-AF65-F5344CB8AC3E}">
        <p14:creationId xmlns:p14="http://schemas.microsoft.com/office/powerpoint/2010/main" val="1843920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New product ideas come from all over—salespeople, production workers, customers, competitors. Sharp companies keep an open mind and eye to many relevant sources of new product ideas.</a:t>
            </a:r>
          </a:p>
          <a:p>
            <a:pPr>
              <a:defRPr/>
            </a:pPr>
            <a:endParaRPr lang="en-US" dirty="0">
              <a:solidFill>
                <a:srgbClr val="000000"/>
              </a:solidFill>
            </a:endParaRPr>
          </a:p>
          <a:p>
            <a:pPr>
              <a:defRPr/>
            </a:pPr>
            <a:r>
              <a:rPr lang="en-US" b="1" dirty="0"/>
              <a:t>Key Issues</a:t>
            </a:r>
          </a:p>
          <a:p>
            <a:pPr>
              <a:buFont typeface="Arial" pitchFamily="34" charset="0"/>
              <a:buChar char="•"/>
              <a:defRPr/>
            </a:pPr>
            <a:r>
              <a:rPr lang="en-US" dirty="0">
                <a:solidFill>
                  <a:srgbClr val="000000"/>
                </a:solidFill>
              </a:rPr>
              <a:t> The key emphasis in idea generation is not to discard ideas—the latter stages of the new product development process take care of weeding out bad ideas and nurturing good ones. Instead, </a:t>
            </a:r>
            <a:r>
              <a:rPr lang="en-US" u="sng" dirty="0">
                <a:solidFill>
                  <a:srgbClr val="000000"/>
                </a:solidFill>
              </a:rPr>
              <a:t>gathering ideas </a:t>
            </a:r>
            <a:r>
              <a:rPr lang="en-US" dirty="0">
                <a:solidFill>
                  <a:srgbClr val="000000"/>
                </a:solidFill>
              </a:rPr>
              <a:t>is the key in idea generation.</a:t>
            </a:r>
          </a:p>
          <a:p>
            <a:pPr>
              <a:buFont typeface="Arial" pitchFamily="34" charset="0"/>
              <a:buChar char="•"/>
              <a:defRPr/>
            </a:pPr>
            <a:r>
              <a:rPr lang="en-US" dirty="0">
                <a:solidFill>
                  <a:srgbClr val="000000"/>
                </a:solidFill>
              </a:rPr>
              <a:t> As mentioned, ideas can come from many sources. In reverse engineering, companies buy competitors’ products, disassemble them, determine how they work, and find ways to improve them. </a:t>
            </a:r>
          </a:p>
          <a:p>
            <a:pPr>
              <a:buFont typeface="Arial" pitchFamily="34" charset="0"/>
              <a:buChar char="•"/>
              <a:defRPr/>
            </a:pPr>
            <a:endParaRPr lang="en-US" dirty="0">
              <a:solidFill>
                <a:srgbClr val="000000"/>
              </a:solidFill>
            </a:endParaRPr>
          </a:p>
          <a:p>
            <a:pPr>
              <a:defRPr/>
            </a:pPr>
            <a:r>
              <a:rPr lang="en-US" b="1" i="1" dirty="0">
                <a:solidFill>
                  <a:srgbClr val="000000"/>
                </a:solidFill>
              </a:rPr>
              <a:t>Discussion Question: Do you think reverse engineering is ethical? Why or why not?</a:t>
            </a:r>
          </a:p>
          <a:p>
            <a:pPr>
              <a:defRPr/>
            </a:pPr>
            <a:endParaRPr lang="en-US" i="1" dirty="0">
              <a:solidFill>
                <a:srgbClr val="000000"/>
              </a:solidFill>
            </a:endParaRPr>
          </a:p>
          <a:p>
            <a:pPr>
              <a:buFont typeface="Arial" pitchFamily="34" charset="0"/>
              <a:buChar char="•"/>
              <a:defRPr/>
            </a:pPr>
            <a:r>
              <a:rPr lang="en-US" dirty="0">
                <a:solidFill>
                  <a:srgbClr val="000000"/>
                </a:solidFill>
              </a:rPr>
              <a:t> International markets should not be overlooked for new ideas.  </a:t>
            </a:r>
          </a:p>
          <a:p>
            <a:pPr>
              <a:buFont typeface="Arial" pitchFamily="34" charset="0"/>
              <a:buChar char="•"/>
              <a:defRPr/>
            </a:pPr>
            <a:r>
              <a:rPr lang="en-US" dirty="0">
                <a:solidFill>
                  <a:srgbClr val="000000"/>
                </a:solidFill>
              </a:rPr>
              <a:t> Customers are a tremendous source of new ideas. Marketing research can help in gaining the perspectives of customers, wholesalers or retailers, and competitors. </a:t>
            </a:r>
          </a:p>
          <a:p>
            <a:pPr>
              <a:buFont typeface="Arial" pitchFamily="34" charset="0"/>
              <a:buChar char="•"/>
              <a:defRPr/>
            </a:pPr>
            <a:r>
              <a:rPr lang="en-US" dirty="0">
                <a:solidFill>
                  <a:srgbClr val="000000"/>
                </a:solidFill>
              </a:rPr>
              <a:t> Idea generation can’t be left to chance. It depends on having a formal procedure for seeking new ideas, so there is a constant influx of new possibilities. </a:t>
            </a:r>
            <a:endParaRPr lang="en-US" dirty="0"/>
          </a:p>
        </p:txBody>
      </p:sp>
    </p:spTree>
    <p:extLst>
      <p:ext uri="{BB962C8B-B14F-4D97-AF65-F5344CB8AC3E}">
        <p14:creationId xmlns:p14="http://schemas.microsoft.com/office/powerpoint/2010/main" val="1244456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Screening involves evaluating the new idea in relation to strengths, weaknesses, opportunities, and threats (S.W.O.T. analysis) facing the company—and also the company’s objectives and resources. </a:t>
            </a:r>
          </a:p>
          <a:p>
            <a:pPr>
              <a:defRPr/>
            </a:pPr>
            <a:endParaRPr lang="en-US" dirty="0">
              <a:solidFill>
                <a:srgbClr val="000000"/>
              </a:solidFill>
            </a:endParaRPr>
          </a:p>
          <a:p>
            <a:pPr>
              <a:defRPr/>
            </a:pPr>
            <a:r>
              <a:rPr lang="en-US" b="1" dirty="0">
                <a:solidFill>
                  <a:srgbClr val="000000"/>
                </a:solidFill>
              </a:rPr>
              <a:t>Key Issues</a:t>
            </a:r>
          </a:p>
          <a:p>
            <a:pPr>
              <a:defRPr/>
            </a:pPr>
            <a:r>
              <a:rPr lang="en-US" dirty="0">
                <a:solidFill>
                  <a:srgbClr val="000000"/>
                </a:solidFill>
              </a:rPr>
              <a:t>Marketing managers should be careful to screen out opportunities that fail to meet these criteria.</a:t>
            </a:r>
          </a:p>
          <a:p>
            <a:pPr>
              <a:buFont typeface="Arial" pitchFamily="34" charset="0"/>
              <a:buChar char="•"/>
              <a:defRPr/>
            </a:pPr>
            <a:r>
              <a:rPr lang="en-US" u="sng" dirty="0">
                <a:solidFill>
                  <a:srgbClr val="000000"/>
                </a:solidFill>
              </a:rPr>
              <a:t> Consumer Product Safety Act</a:t>
            </a:r>
            <a:r>
              <a:rPr lang="en-US" dirty="0">
                <a:solidFill>
                  <a:srgbClr val="000000"/>
                </a:solidFill>
              </a:rPr>
              <a:t>: encourages safety in product design and better quality control. </a:t>
            </a:r>
          </a:p>
          <a:p>
            <a:pPr>
              <a:buFont typeface="Arial" pitchFamily="34" charset="0"/>
              <a:buChar char="•"/>
              <a:defRPr/>
            </a:pPr>
            <a:r>
              <a:rPr lang="en-US" u="sng" dirty="0">
                <a:solidFill>
                  <a:srgbClr val="000000"/>
                </a:solidFill>
              </a:rPr>
              <a:t> Product liability</a:t>
            </a:r>
            <a:r>
              <a:rPr lang="en-US" dirty="0">
                <a:solidFill>
                  <a:srgbClr val="000000"/>
                </a:solidFill>
              </a:rPr>
              <a:t>: the company has the legal obligation to pay damages to persons injured by defective or unsafe products.</a:t>
            </a:r>
          </a:p>
          <a:p>
            <a:pPr>
              <a:buFont typeface="Arial" pitchFamily="34" charset="0"/>
              <a:buChar char="•"/>
              <a:defRPr/>
            </a:pPr>
            <a:r>
              <a:rPr lang="en-US" dirty="0">
                <a:solidFill>
                  <a:srgbClr val="000000"/>
                </a:solidFill>
              </a:rPr>
              <a:t> Finally, </a:t>
            </a:r>
            <a:r>
              <a:rPr lang="en-US" u="sng" dirty="0">
                <a:solidFill>
                  <a:srgbClr val="000000"/>
                </a:solidFill>
              </a:rPr>
              <a:t>return on investment (ROI) is a crucial screening criterion</a:t>
            </a:r>
            <a:r>
              <a:rPr lang="en-US" dirty="0">
                <a:solidFill>
                  <a:srgbClr val="000000"/>
                </a:solidFill>
              </a:rPr>
              <a:t>, and ROI forecasts can help prioritize product ideas.</a:t>
            </a:r>
            <a:endParaRPr lang="en-US" dirty="0"/>
          </a:p>
        </p:txBody>
      </p:sp>
    </p:spTree>
    <p:extLst>
      <p:ext uri="{BB962C8B-B14F-4D97-AF65-F5344CB8AC3E}">
        <p14:creationId xmlns:p14="http://schemas.microsoft.com/office/powerpoint/2010/main" val="1555658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In the idea evaluation stage, the product ideas that survive the screening process are scrutinized more carefully.</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dirty="0">
                <a:solidFill>
                  <a:srgbClr val="000000"/>
                </a:solidFill>
              </a:rPr>
              <a:t> </a:t>
            </a:r>
            <a:r>
              <a:rPr lang="en-US" u="sng" dirty="0">
                <a:solidFill>
                  <a:srgbClr val="000000"/>
                </a:solidFill>
              </a:rPr>
              <a:t>Concept testing</a:t>
            </a:r>
            <a:r>
              <a:rPr lang="en-US" dirty="0">
                <a:solidFill>
                  <a:srgbClr val="000000"/>
                </a:solidFill>
              </a:rPr>
              <a:t>: getting reactions from customers about how well a new product idea fits their needs.  </a:t>
            </a:r>
          </a:p>
          <a:p>
            <a:pPr lvl="1">
              <a:buFont typeface="Arial" pitchFamily="34" charset="0"/>
              <a:buChar char="•"/>
              <a:defRPr/>
            </a:pPr>
            <a:r>
              <a:rPr lang="en-US" dirty="0">
                <a:solidFill>
                  <a:srgbClr val="000000"/>
                </a:solidFill>
              </a:rPr>
              <a:t> Initial evaluation may include focus groups of customers who are asked to react to various aspects of the product idea. </a:t>
            </a:r>
          </a:p>
          <a:p>
            <a:pPr lvl="1">
              <a:buFont typeface="Arial" pitchFamily="34" charset="0"/>
              <a:buChar char="•"/>
              <a:defRPr/>
            </a:pPr>
            <a:r>
              <a:rPr lang="en-US" dirty="0">
                <a:solidFill>
                  <a:srgbClr val="000000"/>
                </a:solidFill>
              </a:rPr>
              <a:t> More formal studies may involve surveys in which consumers rate different dimensions of the product idea.</a:t>
            </a:r>
          </a:p>
          <a:p>
            <a:pPr lvl="1">
              <a:defRPr/>
            </a:pPr>
            <a:endParaRPr lang="en-US" dirty="0">
              <a:solidFill>
                <a:srgbClr val="000000"/>
              </a:solidFill>
            </a:endParaRPr>
          </a:p>
          <a:p>
            <a:pPr>
              <a:defRPr/>
            </a:pPr>
            <a:r>
              <a:rPr lang="en-US" b="1" i="1" dirty="0">
                <a:solidFill>
                  <a:srgbClr val="000000"/>
                </a:solidFill>
              </a:rPr>
              <a:t>Discussion Question: Is there a difficulty associated with asking consumers about the likelihood that they will purchase a product when it is still an idea, and not a tangible product? Why or why not?</a:t>
            </a:r>
          </a:p>
          <a:p>
            <a:pPr>
              <a:defRPr/>
            </a:pPr>
            <a:endParaRPr lang="en-US" i="1" dirty="0">
              <a:solidFill>
                <a:srgbClr val="000000"/>
              </a:solidFill>
            </a:endParaRPr>
          </a:p>
          <a:p>
            <a:pPr>
              <a:buFont typeface="Arial" pitchFamily="34" charset="0"/>
              <a:buChar char="•"/>
              <a:defRPr/>
            </a:pPr>
            <a:r>
              <a:rPr lang="en-US" dirty="0">
                <a:solidFill>
                  <a:srgbClr val="000000"/>
                </a:solidFill>
              </a:rPr>
              <a:t> In the idea evaluation stage, companies often make rough estimates of costs, revenue, and profitability. They do so based on the reactions of final consumers, wholesalers, and retailers.</a:t>
            </a:r>
            <a:endParaRPr lang="en-US" dirty="0"/>
          </a:p>
        </p:txBody>
      </p:sp>
    </p:spTree>
    <p:extLst>
      <p:ext uri="{BB962C8B-B14F-4D97-AF65-F5344CB8AC3E}">
        <p14:creationId xmlns:p14="http://schemas.microsoft.com/office/powerpoint/2010/main" val="1748822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sz="1100" b="1" dirty="0">
                <a:solidFill>
                  <a:srgbClr val="000000"/>
                </a:solidFill>
              </a:rPr>
              <a:t>Summary Overview</a:t>
            </a:r>
          </a:p>
          <a:p>
            <a:pPr>
              <a:defRPr/>
            </a:pPr>
            <a:r>
              <a:rPr lang="en-US" sz="1100" dirty="0">
                <a:solidFill>
                  <a:srgbClr val="000000"/>
                </a:solidFill>
              </a:rPr>
              <a:t>In the development stage, the product idea is translated into a tangible </a:t>
            </a:r>
            <a:r>
              <a:rPr lang="en-US" sz="1100" b="1" u="sng" dirty="0">
                <a:solidFill>
                  <a:srgbClr val="000000"/>
                </a:solidFill>
              </a:rPr>
              <a:t>prototype</a:t>
            </a:r>
            <a:r>
              <a:rPr lang="en-US" sz="1100" dirty="0">
                <a:solidFill>
                  <a:srgbClr val="000000"/>
                </a:solidFill>
              </a:rPr>
              <a:t> (in the case of a physical good). For a service, the organization works out the details of the training, equipment, and staff required to deliver the service.</a:t>
            </a:r>
          </a:p>
          <a:p>
            <a:pPr>
              <a:defRPr/>
            </a:pPr>
            <a:endParaRPr lang="en-US" sz="1100" dirty="0">
              <a:solidFill>
                <a:srgbClr val="000000"/>
              </a:solidFill>
            </a:endParaRPr>
          </a:p>
          <a:p>
            <a:pPr>
              <a:defRPr/>
            </a:pPr>
            <a:r>
              <a:rPr lang="en-US" sz="1100" b="1" dirty="0">
                <a:solidFill>
                  <a:srgbClr val="000000"/>
                </a:solidFill>
              </a:rPr>
              <a:t>Key Issues</a:t>
            </a:r>
          </a:p>
          <a:p>
            <a:pPr>
              <a:buFont typeface="Arial" pitchFamily="34" charset="0"/>
              <a:buChar char="•"/>
              <a:defRPr/>
            </a:pPr>
            <a:r>
              <a:rPr lang="en-US" sz="1100" dirty="0">
                <a:solidFill>
                  <a:srgbClr val="000000"/>
                </a:solidFill>
              </a:rPr>
              <a:t> Technology has had a big impact on the development of physical products, mainly in the use of computer-aided design (CAD) software. </a:t>
            </a:r>
          </a:p>
          <a:p>
            <a:pPr>
              <a:buFont typeface="Arial" pitchFamily="34" charset="0"/>
              <a:buChar char="•"/>
              <a:defRPr/>
            </a:pPr>
            <a:r>
              <a:rPr lang="en-US" sz="1100" dirty="0">
                <a:solidFill>
                  <a:srgbClr val="000000"/>
                </a:solidFill>
              </a:rPr>
              <a:t> Once marketers have product and service prototypes, they often get consumer reactions to them before expending the resources needed for a full production run. </a:t>
            </a:r>
          </a:p>
          <a:p>
            <a:pPr>
              <a:buFont typeface="Arial" pitchFamily="34" charset="0"/>
              <a:buChar char="•"/>
              <a:defRPr/>
            </a:pPr>
            <a:r>
              <a:rPr lang="en-US" sz="1100" dirty="0">
                <a:solidFill>
                  <a:srgbClr val="000000"/>
                </a:solidFill>
              </a:rPr>
              <a:t>Customers may be involved in a co-creation process—where customers react to prototypes and suggest improvements.</a:t>
            </a:r>
          </a:p>
          <a:p>
            <a:pPr lvl="1">
              <a:buFont typeface="Arial" pitchFamily="34" charset="0"/>
              <a:buChar char="•"/>
              <a:defRPr/>
            </a:pPr>
            <a:r>
              <a:rPr lang="en-US" sz="1100" dirty="0">
                <a:solidFill>
                  <a:srgbClr val="000000"/>
                </a:solidFill>
              </a:rPr>
              <a:t>This process often uses rapid prototyping, where customer input is received and quickly designed into a revision of the product—and then fed back to customers for further input.</a:t>
            </a:r>
          </a:p>
          <a:p>
            <a:pPr>
              <a:buFont typeface="Arial" pitchFamily="34" charset="0"/>
              <a:buChar char="•"/>
              <a:defRPr/>
            </a:pPr>
            <a:r>
              <a:rPr lang="en-US" sz="1100" dirty="0">
                <a:solidFill>
                  <a:srgbClr val="000000"/>
                </a:solidFill>
              </a:rPr>
              <a:t> Marketers may conduct test marketing, which is in essence a dry run of a new product introduction, bringing the full marketing mix into play in selected geographic areas. </a:t>
            </a:r>
          </a:p>
          <a:p>
            <a:pPr lvl="1">
              <a:buFont typeface="Arial" pitchFamily="34" charset="0"/>
              <a:buChar char="•"/>
              <a:defRPr/>
            </a:pPr>
            <a:r>
              <a:rPr lang="en-US" sz="1100" dirty="0">
                <a:solidFill>
                  <a:srgbClr val="000000"/>
                </a:solidFill>
              </a:rPr>
              <a:t> Test marketing is costly and time-consuming, and it may provide information to competitors.</a:t>
            </a:r>
          </a:p>
          <a:p>
            <a:pPr>
              <a:defRPr/>
            </a:pPr>
            <a:endParaRPr lang="en-US" sz="1100" b="1" i="1" dirty="0">
              <a:solidFill>
                <a:srgbClr val="000000"/>
              </a:solidFill>
            </a:endParaRPr>
          </a:p>
          <a:p>
            <a:pPr>
              <a:defRPr/>
            </a:pPr>
            <a:r>
              <a:rPr lang="en-US" sz="1100" b="1" i="1" dirty="0">
                <a:solidFill>
                  <a:srgbClr val="000000"/>
                </a:solidFill>
              </a:rPr>
              <a:t>Discussion Question: Some marketing research firms monitor test market activity and sell the information to competitors of the firms doing the test marketing. What is the tradeoff that marketers must make in deciding to do a test market?</a:t>
            </a:r>
          </a:p>
          <a:p>
            <a:pPr>
              <a:defRPr/>
            </a:pPr>
            <a:endParaRPr lang="en-US" sz="1100" i="1" dirty="0">
              <a:solidFill>
                <a:srgbClr val="000000"/>
              </a:solidFill>
            </a:endParaRPr>
          </a:p>
          <a:p>
            <a:pPr>
              <a:buFont typeface="Arial" pitchFamily="34" charset="0"/>
              <a:buChar char="•"/>
              <a:defRPr/>
            </a:pPr>
            <a:r>
              <a:rPr lang="en-US" sz="1100" dirty="0">
                <a:solidFill>
                  <a:srgbClr val="000000"/>
                </a:solidFill>
              </a:rPr>
              <a:t> Sometimes, the risk of not having the information gathered in a test market is greater than the risk from “tipping one’s hand” to competitors. </a:t>
            </a:r>
          </a:p>
          <a:p>
            <a:pPr>
              <a:buFont typeface="Arial" pitchFamily="34" charset="0"/>
              <a:buChar char="•"/>
              <a:defRPr/>
            </a:pPr>
            <a:r>
              <a:rPr lang="en-US" sz="1100" dirty="0">
                <a:solidFill>
                  <a:srgbClr val="000000"/>
                </a:solidFill>
              </a:rPr>
              <a:t> And, in some cases, the advantages of getting to the market quickly outweigh the advantages gained from a time-consuming test market.</a:t>
            </a:r>
            <a:endParaRPr lang="en-US" sz="1100" dirty="0"/>
          </a:p>
        </p:txBody>
      </p:sp>
    </p:spTree>
    <p:extLst>
      <p:ext uri="{BB962C8B-B14F-4D97-AF65-F5344CB8AC3E}">
        <p14:creationId xmlns:p14="http://schemas.microsoft.com/office/powerpoint/2010/main" val="1837124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A product that survives the first four stages of the new product development process is ready for </a:t>
            </a:r>
            <a:r>
              <a:rPr lang="en-US" b="1" u="sng" dirty="0">
                <a:solidFill>
                  <a:srgbClr val="000000"/>
                </a:solidFill>
              </a:rPr>
              <a:t>commercialization</a:t>
            </a:r>
            <a:r>
              <a:rPr lang="en-US" dirty="0">
                <a:solidFill>
                  <a:srgbClr val="000000"/>
                </a:solidFill>
              </a:rPr>
              <a:t>—introduction to the full target market.</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dirty="0">
                <a:solidFill>
                  <a:srgbClr val="000000"/>
                </a:solidFill>
              </a:rPr>
              <a:t> Commercializing a new product is expensive, and success usually requires cooperation from the whole organization:</a:t>
            </a:r>
          </a:p>
          <a:p>
            <a:pPr lvl="1">
              <a:buFontTx/>
              <a:buAutoNum type="arabicPeriod"/>
              <a:defRPr/>
            </a:pPr>
            <a:r>
              <a:rPr lang="en-US" dirty="0">
                <a:solidFill>
                  <a:srgbClr val="000000"/>
                </a:solidFill>
              </a:rPr>
              <a:t> Manufacturing or service facilities are established.</a:t>
            </a:r>
          </a:p>
          <a:p>
            <a:pPr lvl="1">
              <a:buFontTx/>
              <a:buAutoNum type="arabicPeriod"/>
              <a:defRPr/>
            </a:pPr>
            <a:r>
              <a:rPr lang="en-US" dirty="0">
                <a:solidFill>
                  <a:srgbClr val="000000"/>
                </a:solidFill>
              </a:rPr>
              <a:t> Goods are produced in order to fill channels of distribution.</a:t>
            </a:r>
          </a:p>
          <a:p>
            <a:pPr lvl="1">
              <a:buFontTx/>
              <a:buAutoNum type="arabicPeriod"/>
              <a:defRPr/>
            </a:pPr>
            <a:r>
              <a:rPr lang="en-US" dirty="0">
                <a:solidFill>
                  <a:srgbClr val="000000"/>
                </a:solidFill>
              </a:rPr>
              <a:t> Service personnel must be hired and trained.</a:t>
            </a:r>
          </a:p>
          <a:p>
            <a:pPr lvl="1">
              <a:buFontTx/>
              <a:buAutoNum type="arabicPeriod"/>
              <a:defRPr/>
            </a:pPr>
            <a:r>
              <a:rPr lang="en-US" dirty="0">
                <a:solidFill>
                  <a:srgbClr val="000000"/>
                </a:solidFill>
              </a:rPr>
              <a:t> Introductory promotion is executed. </a:t>
            </a:r>
          </a:p>
          <a:p>
            <a:pPr lvl="1">
              <a:defRPr/>
            </a:pPr>
            <a:endParaRPr lang="en-US" dirty="0">
              <a:solidFill>
                <a:srgbClr val="000000"/>
              </a:solidFill>
            </a:endParaRPr>
          </a:p>
          <a:p>
            <a:pPr>
              <a:defRPr/>
            </a:pPr>
            <a:r>
              <a:rPr lang="en-US" b="1" i="1" dirty="0">
                <a:solidFill>
                  <a:srgbClr val="000000"/>
                </a:solidFill>
              </a:rPr>
              <a:t>Discussion Question: If a new product is a really new product idea, not just a modification of an existing product, what stage of the product life cycle overlaps the commercialization stage of the new product development process?</a:t>
            </a:r>
          </a:p>
          <a:p>
            <a:pPr>
              <a:defRPr/>
            </a:pPr>
            <a:endParaRPr lang="en-US" i="1" dirty="0">
              <a:solidFill>
                <a:srgbClr val="000000"/>
              </a:solidFill>
            </a:endParaRPr>
          </a:p>
          <a:p>
            <a:pPr>
              <a:buFont typeface="Arial" pitchFamily="34" charset="0"/>
              <a:buChar char="•"/>
              <a:defRPr/>
            </a:pPr>
            <a:r>
              <a:rPr lang="en-US" dirty="0">
                <a:solidFill>
                  <a:srgbClr val="000000"/>
                </a:solidFill>
              </a:rPr>
              <a:t> Due to the cost and complexity of a product rollout, some companies prefer to do it gradually, perhaps by geographic area, until the whole market is covered. </a:t>
            </a:r>
          </a:p>
          <a:p>
            <a:pPr lvl="1">
              <a:defRPr/>
            </a:pPr>
            <a:r>
              <a:rPr lang="en-US" b="1" dirty="0">
                <a:solidFill>
                  <a:srgbClr val="000000"/>
                </a:solidFill>
              </a:rPr>
              <a:t>∙ </a:t>
            </a:r>
            <a:r>
              <a:rPr lang="en-US" dirty="0">
                <a:solidFill>
                  <a:srgbClr val="000000"/>
                </a:solidFill>
              </a:rPr>
              <a:t>This approach may give the marketing staff an opportunity to recognize and correct marketing mix problems before they appear in all areas. </a:t>
            </a:r>
          </a:p>
        </p:txBody>
      </p:sp>
    </p:spTree>
    <p:extLst>
      <p:ext uri="{BB962C8B-B14F-4D97-AF65-F5344CB8AC3E}">
        <p14:creationId xmlns:p14="http://schemas.microsoft.com/office/powerpoint/2010/main" val="659607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03238" y="539750"/>
            <a:ext cx="3162300" cy="2373313"/>
          </a:xfrm>
          <a:ln/>
        </p:spPr>
      </p:sp>
      <p:sp>
        <p:nvSpPr>
          <p:cNvPr id="7987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B</a:t>
            </a:r>
          </a:p>
          <a:p>
            <a:r>
              <a:rPr lang="en-US" b="1" dirty="0">
                <a:latin typeface="Arial" pitchFamily="34" charset="0"/>
                <a:cs typeface="Arial" pitchFamily="34" charset="0"/>
              </a:rPr>
              <a:t>Feedback: </a:t>
            </a:r>
            <a:r>
              <a:rPr lang="en-US" dirty="0">
                <a:latin typeface="Arial" pitchFamily="34" charset="0"/>
                <a:cs typeface="Arial" pitchFamily="34" charset="0"/>
              </a:rPr>
              <a:t>The screening process of new-product development involves evaluating the new idea with a S.W.O.T. analysis as well as a long-run trends analysis and a thorough understanding of company objectives. It appears that the specialized MBA program described above was stalled at the screening process. The dean performed the analysis and decided it was not a good match at present. The best answer selection is B.</a:t>
            </a: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211445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444500" y="611188"/>
            <a:ext cx="3162300" cy="2373312"/>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New product success depends on many factors. </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dirty="0">
                <a:solidFill>
                  <a:srgbClr val="000000"/>
                </a:solidFill>
              </a:rPr>
              <a:t> The primary outcome is </a:t>
            </a:r>
            <a:r>
              <a:rPr lang="en-US" u="sng" dirty="0">
                <a:solidFill>
                  <a:srgbClr val="000000"/>
                </a:solidFill>
              </a:rPr>
              <a:t>new-product success</a:t>
            </a:r>
            <a:r>
              <a:rPr lang="en-US" dirty="0">
                <a:solidFill>
                  <a:srgbClr val="000000"/>
                </a:solidFill>
              </a:rPr>
              <a:t>, but how do we get there?</a:t>
            </a:r>
          </a:p>
          <a:p>
            <a:pPr lvl="1">
              <a:buFont typeface="Arial" pitchFamily="34" charset="0"/>
              <a:buNone/>
              <a:defRPr/>
            </a:pPr>
            <a:r>
              <a:rPr lang="en-US" b="1" dirty="0">
                <a:sym typeface="Wingdings" pitchFamily="2" charset="2"/>
              </a:rPr>
              <a:t> </a:t>
            </a:r>
            <a:r>
              <a:rPr lang="en-US" dirty="0">
                <a:solidFill>
                  <a:srgbClr val="000000"/>
                </a:solidFill>
              </a:rPr>
              <a:t>Marketing managers must assure the </a:t>
            </a:r>
            <a:r>
              <a:rPr lang="en-US" u="sng" dirty="0">
                <a:solidFill>
                  <a:srgbClr val="000000"/>
                </a:solidFill>
              </a:rPr>
              <a:t>effective transition of a new product to regular operations</a:t>
            </a:r>
            <a:r>
              <a:rPr lang="en-US" dirty="0">
                <a:solidFill>
                  <a:srgbClr val="000000"/>
                </a:solidFill>
              </a:rPr>
              <a:t>.  </a:t>
            </a:r>
          </a:p>
          <a:p>
            <a:pPr lvl="1">
              <a:buFont typeface="Arial" pitchFamily="34" charset="0"/>
              <a:buNone/>
              <a:defRPr/>
            </a:pPr>
            <a:r>
              <a:rPr lang="en-US" b="1" dirty="0">
                <a:sym typeface="Wingdings" pitchFamily="2" charset="2"/>
              </a:rPr>
              <a:t> </a:t>
            </a:r>
            <a:r>
              <a:rPr lang="en-US" dirty="0">
                <a:solidFill>
                  <a:srgbClr val="000000"/>
                </a:solidFill>
              </a:rPr>
              <a:t>This requires marketing managers to carefully develop a complete </a:t>
            </a:r>
            <a:r>
              <a:rPr lang="en-US" u="sng" dirty="0">
                <a:solidFill>
                  <a:srgbClr val="000000"/>
                </a:solidFill>
              </a:rPr>
              <a:t>marketing plan</a:t>
            </a:r>
            <a:r>
              <a:rPr lang="en-US" dirty="0">
                <a:solidFill>
                  <a:srgbClr val="000000"/>
                </a:solidFill>
              </a:rPr>
              <a:t>.   </a:t>
            </a:r>
          </a:p>
          <a:p>
            <a:pPr lvl="1">
              <a:buFont typeface="Arial" pitchFamily="34" charset="0"/>
              <a:buNone/>
              <a:defRPr/>
            </a:pPr>
            <a:r>
              <a:rPr lang="en-US" b="1" dirty="0">
                <a:sym typeface="Wingdings" pitchFamily="2" charset="2"/>
              </a:rPr>
              <a:t> </a:t>
            </a:r>
            <a:r>
              <a:rPr lang="en-US" dirty="0">
                <a:solidFill>
                  <a:srgbClr val="000000"/>
                </a:solidFill>
              </a:rPr>
              <a:t>The careful analysis that goes into a marketing plan also assures that new products actually deliver </a:t>
            </a:r>
            <a:r>
              <a:rPr lang="en-US" u="sng" dirty="0">
                <a:solidFill>
                  <a:srgbClr val="000000"/>
                </a:solidFill>
              </a:rPr>
              <a:t>superior customer value</a:t>
            </a:r>
            <a:r>
              <a:rPr lang="en-US" dirty="0">
                <a:solidFill>
                  <a:srgbClr val="000000"/>
                </a:solidFill>
              </a:rPr>
              <a:t>—another key to success.</a:t>
            </a:r>
          </a:p>
          <a:p>
            <a:pPr lvl="1">
              <a:buFont typeface="Arial" pitchFamily="34" charset="0"/>
              <a:buNone/>
              <a:defRPr/>
            </a:pPr>
            <a:r>
              <a:rPr lang="en-US" b="1" dirty="0">
                <a:sym typeface="Wingdings" pitchFamily="2" charset="2"/>
              </a:rPr>
              <a:t> </a:t>
            </a:r>
            <a:r>
              <a:rPr lang="en-US" dirty="0">
                <a:solidFill>
                  <a:srgbClr val="000000"/>
                </a:solidFill>
              </a:rPr>
              <a:t>And products need to be based on </a:t>
            </a:r>
            <a:r>
              <a:rPr lang="en-US" u="sng" dirty="0">
                <a:solidFill>
                  <a:srgbClr val="000000"/>
                </a:solidFill>
              </a:rPr>
              <a:t>effective design</a:t>
            </a:r>
            <a:r>
              <a:rPr lang="en-US" dirty="0">
                <a:solidFill>
                  <a:srgbClr val="000000"/>
                </a:solidFill>
              </a:rPr>
              <a:t>.</a:t>
            </a:r>
          </a:p>
          <a:p>
            <a:pPr lvl="1">
              <a:buFont typeface="Arial" pitchFamily="34" charset="0"/>
              <a:buNone/>
              <a:defRPr/>
            </a:pPr>
            <a:r>
              <a:rPr lang="en-US" b="1" dirty="0">
                <a:sym typeface="Wingdings" pitchFamily="2" charset="2"/>
              </a:rPr>
              <a:t> </a:t>
            </a:r>
            <a:r>
              <a:rPr lang="en-US" dirty="0">
                <a:solidFill>
                  <a:srgbClr val="000000"/>
                </a:solidFill>
              </a:rPr>
              <a:t>Delivering superior customer value emerges from a well designed and well implemented new-product development process like the 5-step model we have described. A well-organized new-product development process does not just happen. It is really a total company effort. On the next slide we will see the factors that contribute to that process.</a:t>
            </a:r>
          </a:p>
        </p:txBody>
      </p:sp>
      <p:sp>
        <p:nvSpPr>
          <p:cNvPr id="8090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45237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sz="1100" b="1" dirty="0">
                <a:solidFill>
                  <a:srgbClr val="000000"/>
                </a:solidFill>
              </a:rPr>
              <a:t>Summary Overview</a:t>
            </a:r>
          </a:p>
          <a:p>
            <a:pPr>
              <a:defRPr/>
            </a:pPr>
            <a:r>
              <a:rPr lang="en-US" sz="1100" dirty="0">
                <a:solidFill>
                  <a:srgbClr val="000000"/>
                </a:solidFill>
              </a:rPr>
              <a:t>Managing new-product development requires a company-wide effort with clear authority and coordination of complicated activities.  </a:t>
            </a:r>
          </a:p>
          <a:p>
            <a:pPr>
              <a:defRPr/>
            </a:pPr>
            <a:endParaRPr lang="en-US" sz="1100" dirty="0">
              <a:solidFill>
                <a:srgbClr val="000000"/>
              </a:solidFill>
            </a:endParaRPr>
          </a:p>
          <a:p>
            <a:pPr>
              <a:defRPr/>
            </a:pPr>
            <a:r>
              <a:rPr lang="en-US" sz="1100" b="1" dirty="0">
                <a:solidFill>
                  <a:srgbClr val="000000"/>
                </a:solidFill>
              </a:rPr>
              <a:t>Key Issues</a:t>
            </a:r>
          </a:p>
          <a:p>
            <a:pPr>
              <a:buFont typeface="Arial" pitchFamily="34" charset="0"/>
              <a:buChar char="•"/>
              <a:defRPr/>
            </a:pPr>
            <a:r>
              <a:rPr lang="en-US" sz="1100" u="sng" dirty="0">
                <a:solidFill>
                  <a:srgbClr val="000000"/>
                </a:solidFill>
              </a:rPr>
              <a:t> Top-level support is vital,</a:t>
            </a:r>
            <a:r>
              <a:rPr lang="en-US" sz="1100" dirty="0">
                <a:solidFill>
                  <a:srgbClr val="000000"/>
                </a:solidFill>
              </a:rPr>
              <a:t> and the commitment must be real and explicit.  </a:t>
            </a:r>
          </a:p>
          <a:p>
            <a:pPr lvl="1">
              <a:buFont typeface="Arial" pitchFamily="34" charset="0"/>
              <a:buChar char="•"/>
              <a:defRPr/>
            </a:pPr>
            <a:r>
              <a:rPr lang="en-US" sz="1100" dirty="0">
                <a:solidFill>
                  <a:srgbClr val="000000"/>
                </a:solidFill>
              </a:rPr>
              <a:t> The highest level of the company should make new-product development part of the core business of the company, part of its mission statement, and part of its culture.  </a:t>
            </a:r>
          </a:p>
          <a:p>
            <a:pPr lvl="1">
              <a:buFont typeface="Arial" pitchFamily="34" charset="0"/>
              <a:buChar char="•"/>
              <a:defRPr/>
            </a:pPr>
            <a:r>
              <a:rPr lang="en-US" sz="1100" dirty="0">
                <a:solidFill>
                  <a:srgbClr val="000000"/>
                </a:solidFill>
              </a:rPr>
              <a:t> Allocation of adequate resources can help communicate that commitment.</a:t>
            </a:r>
          </a:p>
          <a:p>
            <a:pPr marL="171450" indent="-171450">
              <a:buFont typeface="Wingdings" pitchFamily="2" charset="2"/>
              <a:buChar char="à"/>
              <a:defRPr/>
            </a:pPr>
            <a:r>
              <a:rPr lang="en-US" sz="1100" dirty="0">
                <a:solidFill>
                  <a:srgbClr val="000000"/>
                </a:solidFill>
              </a:rPr>
              <a:t>Firms that foster a </a:t>
            </a:r>
            <a:r>
              <a:rPr lang="en-US" sz="1100" u="sng" dirty="0">
                <a:solidFill>
                  <a:srgbClr val="000000"/>
                </a:solidFill>
              </a:rPr>
              <a:t>culture of innovation</a:t>
            </a:r>
            <a:r>
              <a:rPr lang="en-US" sz="1100" dirty="0">
                <a:solidFill>
                  <a:srgbClr val="000000"/>
                </a:solidFill>
              </a:rPr>
              <a:t> also develop a more effective new-product development process.</a:t>
            </a:r>
          </a:p>
          <a:p>
            <a:pPr>
              <a:buFont typeface="Wingdings" pitchFamily="2" charset="2"/>
              <a:buNone/>
              <a:defRPr/>
            </a:pPr>
            <a:endParaRPr lang="en-US" sz="1100" i="1" dirty="0">
              <a:solidFill>
                <a:srgbClr val="000000"/>
              </a:solidFill>
            </a:endParaRPr>
          </a:p>
          <a:p>
            <a:pPr>
              <a:defRPr/>
            </a:pPr>
            <a:r>
              <a:rPr lang="en-US" sz="1100" b="1" i="1" dirty="0">
                <a:solidFill>
                  <a:srgbClr val="000000"/>
                </a:solidFill>
              </a:rPr>
              <a:t>Discussion Question: At some companies, management insists that researchers spend a few hours a week just tinkering around with their own ideas on company time and in the company labs. How do these things support new-product development?</a:t>
            </a:r>
          </a:p>
          <a:p>
            <a:pPr>
              <a:defRPr/>
            </a:pPr>
            <a:endParaRPr lang="en-US" sz="1100" i="1" dirty="0">
              <a:solidFill>
                <a:srgbClr val="000000"/>
              </a:solidFill>
            </a:endParaRPr>
          </a:p>
          <a:p>
            <a:pPr marL="171450" indent="-171450">
              <a:buFont typeface="Wingdings" pitchFamily="2" charset="2"/>
              <a:buChar char="à"/>
              <a:defRPr/>
            </a:pPr>
            <a:r>
              <a:rPr lang="en-US" sz="1100" u="sng" dirty="0">
                <a:solidFill>
                  <a:srgbClr val="000000"/>
                </a:solidFill>
              </a:rPr>
              <a:t>Someone must be put in charge</a:t>
            </a:r>
            <a:r>
              <a:rPr lang="en-US" sz="1100" dirty="0">
                <a:solidFill>
                  <a:srgbClr val="000000"/>
                </a:solidFill>
              </a:rPr>
              <a:t> of new-product development, and the person must have a clear line of authority to get things done across different departments. </a:t>
            </a:r>
          </a:p>
          <a:p>
            <a:pPr marL="171450" indent="-171450">
              <a:buFont typeface="Wingdings" pitchFamily="2" charset="2"/>
              <a:buChar char="à"/>
              <a:defRPr/>
            </a:pPr>
            <a:r>
              <a:rPr lang="en-US" sz="1100" u="sng" dirty="0">
                <a:solidFill>
                  <a:srgbClr val="000000"/>
                </a:solidFill>
              </a:rPr>
              <a:t>Cross-functional teams</a:t>
            </a:r>
            <a:r>
              <a:rPr lang="en-US" sz="1100" dirty="0">
                <a:solidFill>
                  <a:srgbClr val="000000"/>
                </a:solidFill>
              </a:rPr>
              <a:t> are an important element in new-product success. Firms must coordinate research and development with production, finance, and marketing to assure products meet customer needs and come to market in a timely manner.</a:t>
            </a:r>
          </a:p>
          <a:p>
            <a:pPr marL="171450" indent="-171450">
              <a:buFont typeface="Wingdings" pitchFamily="2" charset="2"/>
              <a:buChar char="à"/>
              <a:defRPr/>
            </a:pPr>
            <a:r>
              <a:rPr lang="en-US" sz="1100" u="sng" dirty="0">
                <a:solidFill>
                  <a:srgbClr val="000000"/>
                </a:solidFill>
              </a:rPr>
              <a:t>Timeliness</a:t>
            </a:r>
            <a:r>
              <a:rPr lang="en-US" sz="1100" dirty="0">
                <a:solidFill>
                  <a:srgbClr val="000000"/>
                </a:solidFill>
              </a:rPr>
              <a:t> is key as firms increasingly find they need to get products to market before customer needs change and ahead of competitors’ offerings.  </a:t>
            </a:r>
          </a:p>
          <a:p>
            <a:pPr marL="171450" indent="-171450">
              <a:buFont typeface="Wingdings" pitchFamily="2" charset="2"/>
              <a:buChar char="à"/>
              <a:defRPr/>
            </a:pPr>
            <a:r>
              <a:rPr lang="en-US" sz="1100" dirty="0">
                <a:solidFill>
                  <a:srgbClr val="000000"/>
                </a:solidFill>
              </a:rPr>
              <a:t>Market research, listening to customers, and anticipating customer needs assures that the firm has </a:t>
            </a:r>
            <a:r>
              <a:rPr lang="en-US" sz="1100" u="sng" dirty="0">
                <a:solidFill>
                  <a:srgbClr val="000000"/>
                </a:solidFill>
              </a:rPr>
              <a:t>a clear understanding of customers’ needs.</a:t>
            </a:r>
            <a:r>
              <a:rPr lang="en-US" sz="1100" dirty="0">
                <a:solidFill>
                  <a:srgbClr val="000000"/>
                </a:solidFill>
              </a:rPr>
              <a:t>  </a:t>
            </a:r>
          </a:p>
          <a:p>
            <a:pPr marL="171450" indent="-171450">
              <a:buFont typeface="Wingdings" pitchFamily="2" charset="2"/>
              <a:buChar char="à"/>
              <a:defRPr/>
            </a:pPr>
            <a:r>
              <a:rPr lang="en-US" sz="1100" dirty="0">
                <a:solidFill>
                  <a:srgbClr val="000000"/>
                </a:solidFill>
              </a:rPr>
              <a:t> Finally, the entire process needs to be conducted in an efficient manner that recognizes trade-offs between costs and customer benefits.</a:t>
            </a:r>
          </a:p>
        </p:txBody>
      </p:sp>
      <p:sp>
        <p:nvSpPr>
          <p:cNvPr id="8192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154445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03238" y="539750"/>
            <a:ext cx="3162300" cy="2373313"/>
          </a:xfrm>
          <a:ln/>
        </p:spPr>
      </p:sp>
      <p:sp>
        <p:nvSpPr>
          <p:cNvPr id="829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D</a:t>
            </a:r>
          </a:p>
          <a:p>
            <a:r>
              <a:rPr lang="en-US" b="1" dirty="0">
                <a:latin typeface="Arial" pitchFamily="34" charset="0"/>
                <a:cs typeface="Arial" pitchFamily="34" charset="0"/>
              </a:rPr>
              <a:t>Feedback: </a:t>
            </a:r>
          </a:p>
          <a:p>
            <a:r>
              <a:rPr lang="en-US" dirty="0">
                <a:latin typeface="Arial" pitchFamily="34" charset="0"/>
                <a:cs typeface="Arial" pitchFamily="34" charset="0"/>
              </a:rPr>
              <a:t>A – actually, a structured process can generate innovation and keep costs in line.</a:t>
            </a:r>
          </a:p>
          <a:p>
            <a:r>
              <a:rPr lang="en-US" dirty="0">
                <a:latin typeface="Arial" pitchFamily="34" charset="0"/>
                <a:cs typeface="Arial" pitchFamily="34" charset="0"/>
              </a:rPr>
              <a:t>B – the NPD process is a weeding out process—starting with many new ideas and narrowing down over time.</a:t>
            </a:r>
          </a:p>
          <a:p>
            <a:r>
              <a:rPr lang="en-US" dirty="0">
                <a:latin typeface="Arial" pitchFamily="34" charset="0"/>
                <a:cs typeface="Arial" pitchFamily="34" charset="0"/>
              </a:rPr>
              <a:t>C – in the early stages, ROI is only a rough estimate so other criteria are important.</a:t>
            </a:r>
          </a:p>
          <a:p>
            <a:r>
              <a:rPr lang="en-US" dirty="0">
                <a:latin typeface="Arial" pitchFamily="34" charset="0"/>
                <a:cs typeface="Arial" pitchFamily="34" charset="0"/>
              </a:rPr>
              <a:t>D – the process requires top management support.</a:t>
            </a:r>
          </a:p>
          <a:p>
            <a:r>
              <a:rPr lang="en-US" dirty="0">
                <a:latin typeface="Arial" pitchFamily="34" charset="0"/>
                <a:cs typeface="Arial" pitchFamily="34" charset="0"/>
              </a:rPr>
              <a:t>E – no go</a:t>
            </a:r>
          </a:p>
          <a:p>
            <a:endParaRPr lang="en-US" dirty="0">
              <a:latin typeface="Arial" pitchFamily="34" charset="0"/>
              <a:cs typeface="Arial" pitchFamily="34" charset="0"/>
            </a:endParaRPr>
          </a:p>
          <a:p>
            <a:endParaRPr lang="en-US" dirty="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7316206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When an organization develops many product categories, management may decide to put someone in charge of each category or brand, to make sure that appropriate attention is paid to these products.</a:t>
            </a:r>
          </a:p>
          <a:p>
            <a:pPr>
              <a:defRPr/>
            </a:pPr>
            <a:endParaRPr lang="en-US" dirty="0">
              <a:solidFill>
                <a:srgbClr val="000000"/>
              </a:solidFill>
            </a:endParaRPr>
          </a:p>
          <a:p>
            <a:pPr>
              <a:defRPr/>
            </a:pPr>
            <a:r>
              <a:rPr lang="en-US" b="1" dirty="0">
                <a:solidFill>
                  <a:srgbClr val="000000"/>
                </a:solidFill>
              </a:rPr>
              <a:t>Key Issues</a:t>
            </a:r>
          </a:p>
          <a:p>
            <a:pPr>
              <a:buFont typeface="Arial" pitchFamily="34" charset="0"/>
              <a:buChar char="•"/>
              <a:defRPr/>
            </a:pPr>
            <a:r>
              <a:rPr lang="en-US" dirty="0">
                <a:solidFill>
                  <a:srgbClr val="000000"/>
                </a:solidFill>
              </a:rPr>
              <a:t> </a:t>
            </a:r>
            <a:r>
              <a:rPr lang="en-US" u="sng" dirty="0">
                <a:solidFill>
                  <a:srgbClr val="000000"/>
                </a:solidFill>
              </a:rPr>
              <a:t>Product managers</a:t>
            </a:r>
            <a:r>
              <a:rPr lang="en-US" dirty="0">
                <a:solidFill>
                  <a:srgbClr val="000000"/>
                </a:solidFill>
              </a:rPr>
              <a:t> or </a:t>
            </a:r>
            <a:r>
              <a:rPr lang="en-US" u="sng" dirty="0">
                <a:solidFill>
                  <a:srgbClr val="000000"/>
                </a:solidFill>
              </a:rPr>
              <a:t>brand managers</a:t>
            </a:r>
            <a:r>
              <a:rPr lang="en-US" dirty="0">
                <a:solidFill>
                  <a:srgbClr val="000000"/>
                </a:solidFill>
              </a:rPr>
              <a:t> manage specific products and have promotion as a major responsibility. </a:t>
            </a:r>
          </a:p>
          <a:p>
            <a:pPr lvl="1">
              <a:buFont typeface="Arial" pitchFamily="34" charset="0"/>
              <a:buChar char="•"/>
              <a:defRPr/>
            </a:pPr>
            <a:r>
              <a:rPr lang="en-US" dirty="0">
                <a:solidFill>
                  <a:srgbClr val="000000"/>
                </a:solidFill>
              </a:rPr>
              <a:t> Some brand managers begin their tasks in the new-product development process and continue from there. </a:t>
            </a:r>
          </a:p>
          <a:p>
            <a:pPr>
              <a:buFont typeface="Arial" pitchFamily="34" charset="0"/>
              <a:buNone/>
              <a:defRPr/>
            </a:pPr>
            <a:r>
              <a:rPr lang="en-US" b="1" dirty="0">
                <a:sym typeface="Wingdings" pitchFamily="2" charset="2"/>
              </a:rPr>
              <a:t> </a:t>
            </a:r>
            <a:r>
              <a:rPr lang="en-US" dirty="0">
                <a:solidFill>
                  <a:srgbClr val="000000"/>
                </a:solidFill>
              </a:rPr>
              <a:t>Product managers are common in large companies that produce many kinds of products. </a:t>
            </a:r>
          </a:p>
          <a:p>
            <a:pPr lvl="1">
              <a:buFont typeface="Arial" pitchFamily="34" charset="0"/>
              <a:buChar char="•"/>
              <a:defRPr/>
            </a:pPr>
            <a:r>
              <a:rPr lang="en-US" dirty="0">
                <a:solidFill>
                  <a:srgbClr val="000000"/>
                </a:solidFill>
              </a:rPr>
              <a:t> Several product managers may serve under a marketing manager, and product managers are sometimes responsible for their product’s entire marketing effort. </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A product manager responsible for a product’s entire marketing effort has to coordinate his/her activities with sales managers, advertising agencies, production people, marketing researchers, and channel members. What problems might this arrangement cause?</a:t>
            </a:r>
          </a:p>
          <a:p>
            <a:pPr>
              <a:defRPr/>
            </a:pPr>
            <a:endParaRPr lang="en-US" i="1" dirty="0">
              <a:solidFill>
                <a:srgbClr val="000000"/>
              </a:solidFill>
            </a:endParaRPr>
          </a:p>
          <a:p>
            <a:pPr>
              <a:buFont typeface="Arial" pitchFamily="34" charset="0"/>
              <a:buNone/>
              <a:defRPr/>
            </a:pPr>
            <a:r>
              <a:rPr lang="en-US" b="1" dirty="0">
                <a:sym typeface="Wingdings" pitchFamily="2" charset="2"/>
              </a:rPr>
              <a:t> </a:t>
            </a:r>
            <a:r>
              <a:rPr lang="en-US" dirty="0">
                <a:solidFill>
                  <a:srgbClr val="000000"/>
                </a:solidFill>
              </a:rPr>
              <a:t>To avoid the problems that sometimes occur when a product manager has to coordinate several marketing activities, some companies use their product managers as </a:t>
            </a:r>
            <a:r>
              <a:rPr lang="en-US" u="sng" dirty="0">
                <a:solidFill>
                  <a:srgbClr val="000000"/>
                </a:solidFill>
              </a:rPr>
              <a:t>“product champions”</a:t>
            </a:r>
            <a:r>
              <a:rPr lang="en-US" dirty="0">
                <a:solidFill>
                  <a:srgbClr val="000000"/>
                </a:solidFill>
              </a:rPr>
              <a:t> who are mainly concerned with implementing promotional efforts. </a:t>
            </a:r>
          </a:p>
          <a:p>
            <a:pPr>
              <a:buFont typeface="Arial" pitchFamily="34" charset="0"/>
              <a:buChar char="•"/>
              <a:defRPr/>
            </a:pPr>
            <a:r>
              <a:rPr lang="en-US" dirty="0">
                <a:solidFill>
                  <a:srgbClr val="000000"/>
                </a:solidFill>
              </a:rPr>
              <a:t> The activities of product managers vary a lot depending on their experience and aggressiveness and the company’s organizational philosophy.</a:t>
            </a:r>
          </a:p>
          <a:p>
            <a:pPr>
              <a:buFont typeface="Arial" pitchFamily="34" charset="0"/>
              <a:buChar char="•"/>
              <a:defRPr/>
            </a:pPr>
            <a:r>
              <a:rPr lang="en-US" dirty="0">
                <a:solidFill>
                  <a:srgbClr val="000000"/>
                </a:solidFill>
              </a:rPr>
              <a:t> Product managers may work with managers in other countries to decide whether and how to adapt products for different markets.</a:t>
            </a:r>
          </a:p>
        </p:txBody>
      </p:sp>
      <p:sp>
        <p:nvSpPr>
          <p:cNvPr id="8397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796051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522288" y="549275"/>
            <a:ext cx="3216275" cy="2413000"/>
          </a:xfrm>
          <a:ln/>
        </p:spPr>
      </p:sp>
      <p:sp>
        <p:nvSpPr>
          <p:cNvPr id="849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baseline="0" dirty="0">
                <a:solidFill>
                  <a:srgbClr val="000000"/>
                </a:solidFill>
                <a:latin typeface="Arial" pitchFamily="34" charset="0"/>
                <a:cs typeface="Arial" pitchFamily="34" charset="0"/>
                <a:sym typeface="Wingdings" pitchFamily="2" charset="2"/>
              </a:rPr>
              <a:t>Text Caption</a:t>
            </a:r>
            <a:r>
              <a:rPr lang="en-US" b="0" baseline="0" dirty="0">
                <a:solidFill>
                  <a:srgbClr val="000000"/>
                </a:solidFill>
                <a:latin typeface="Arial" pitchFamily="34" charset="0"/>
                <a:cs typeface="Arial" pitchFamily="34" charset="0"/>
                <a:sym typeface="Wingdings" pitchFamily="2" charset="2"/>
              </a:rPr>
              <a:t>: </a:t>
            </a:r>
            <a:r>
              <a:rPr lang="en-US" dirty="0" err="1"/>
              <a:t>Quicken's</a:t>
            </a:r>
            <a:r>
              <a:rPr lang="en-US" dirty="0"/>
              <a:t> </a:t>
            </a:r>
            <a:r>
              <a:rPr lang="en-US" dirty="0" err="1"/>
              <a:t>WillMaker</a:t>
            </a:r>
            <a:r>
              <a:rPr lang="en-US" dirty="0"/>
              <a:t> Plus software can put together a will or a complete estate plan for less than one tenth the cost of having a lawyer do the same.  </a:t>
            </a:r>
          </a:p>
          <a:p>
            <a:endParaRPr lang="en-US" b="0" baseline="0"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Summary Overview</a:t>
            </a:r>
          </a:p>
          <a:p>
            <a:r>
              <a:rPr lang="en-US" sz="1100" dirty="0">
                <a:solidFill>
                  <a:srgbClr val="000000"/>
                </a:solidFill>
                <a:latin typeface="Arial" pitchFamily="34" charset="0"/>
                <a:cs typeface="Arial" pitchFamily="34" charset="0"/>
                <a:sym typeface="Wingdings" pitchFamily="2" charset="2"/>
              </a:rPr>
              <a:t>At its core, </a:t>
            </a:r>
            <a:r>
              <a:rPr lang="en-US" sz="1100" u="sng" dirty="0">
                <a:solidFill>
                  <a:srgbClr val="000000"/>
                </a:solidFill>
                <a:latin typeface="Arial" pitchFamily="34" charset="0"/>
                <a:cs typeface="Arial" pitchFamily="34" charset="0"/>
                <a:sym typeface="Wingdings" pitchFamily="2" charset="2"/>
              </a:rPr>
              <a:t>total quality management (TQM) meets customer requirements</a:t>
            </a:r>
            <a:r>
              <a:rPr lang="en-US" sz="1100" dirty="0">
                <a:solidFill>
                  <a:srgbClr val="000000"/>
                </a:solidFill>
                <a:latin typeface="Arial" pitchFamily="34" charset="0"/>
                <a:cs typeface="Arial" pitchFamily="34" charset="0"/>
                <a:sym typeface="Wingdings" pitchFamily="2" charset="2"/>
              </a:rPr>
              <a:t>. It is about everyone in the organization being committed to quality improvement, throughout all of the firm’s activities, in order to better serve customer needs. For marketers, this means applying TQM concepts to the whole marketing mix.</a:t>
            </a:r>
          </a:p>
          <a:p>
            <a:endParaRPr lang="en-US"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Key Issues</a:t>
            </a:r>
          </a:p>
          <a:p>
            <a:pPr>
              <a:buFontTx/>
              <a:buChar char="•"/>
            </a:pPr>
            <a:r>
              <a:rPr lang="en-US" sz="1100" dirty="0">
                <a:solidFill>
                  <a:srgbClr val="000000"/>
                </a:solidFill>
                <a:latin typeface="Arial" pitchFamily="34" charset="0"/>
                <a:cs typeface="Arial" pitchFamily="34" charset="0"/>
                <a:sym typeface="Wingdings" pitchFamily="2" charset="2"/>
              </a:rPr>
              <a:t> Production companies have been concerned about reducing defects for a long time. </a:t>
            </a:r>
          </a:p>
          <a:p>
            <a:pPr lvl="1">
              <a:buFontTx/>
              <a:buChar char="•"/>
            </a:pPr>
            <a:r>
              <a:rPr lang="en-US" sz="1100" u="sng" dirty="0">
                <a:solidFill>
                  <a:srgbClr val="000000"/>
                </a:solidFill>
                <a:latin typeface="Arial" pitchFamily="34" charset="0"/>
                <a:cs typeface="Arial" pitchFamily="34" charset="0"/>
              </a:rPr>
              <a:t> The cost of poor quality is lost customers</a:t>
            </a:r>
            <a:r>
              <a:rPr lang="en-US" sz="1100" dirty="0">
                <a:solidFill>
                  <a:srgbClr val="000000"/>
                </a:solidFill>
                <a:latin typeface="Arial" pitchFamily="34" charset="0"/>
                <a:cs typeface="Arial" pitchFamily="34" charset="0"/>
              </a:rPr>
              <a:t>.  </a:t>
            </a:r>
          </a:p>
          <a:p>
            <a:pPr lvl="1">
              <a:buFontTx/>
              <a:buChar char="•"/>
            </a:pPr>
            <a:r>
              <a:rPr lang="en-US" sz="1100" dirty="0">
                <a:solidFill>
                  <a:srgbClr val="000000"/>
                </a:solidFill>
                <a:latin typeface="Arial" pitchFamily="34" charset="0"/>
                <a:cs typeface="Arial" pitchFamily="34" charset="0"/>
              </a:rPr>
              <a:t> Japanese manufacturers are world leaders in showing that it costs far less to do something right the first time than it does to pay to fix it later.</a:t>
            </a:r>
          </a:p>
          <a:p>
            <a:pPr lvl="1">
              <a:buFontTx/>
              <a:buChar char="•"/>
            </a:pPr>
            <a:r>
              <a:rPr lang="en-US" sz="1100" dirty="0">
                <a:solidFill>
                  <a:srgbClr val="000000"/>
                </a:solidFill>
                <a:latin typeface="Arial" pitchFamily="34" charset="0"/>
                <a:cs typeface="Arial" pitchFamily="34" charset="0"/>
              </a:rPr>
              <a:t> Defects—either in physical products or in services--mean dissatisfied customers who may go elsewhere. </a:t>
            </a:r>
          </a:p>
          <a:p>
            <a:pPr>
              <a:buFontTx/>
              <a:buChar char="•"/>
            </a:pPr>
            <a:r>
              <a:rPr lang="en-US" sz="1100" dirty="0">
                <a:solidFill>
                  <a:srgbClr val="000000"/>
                </a:solidFill>
                <a:latin typeface="Arial" pitchFamily="34" charset="0"/>
                <a:cs typeface="Arial" pitchFamily="34" charset="0"/>
              </a:rPr>
              <a:t>Firms that adopt TQM always look for ways to improve implementation with </a:t>
            </a:r>
            <a:r>
              <a:rPr lang="en-US" sz="1100" u="sng" dirty="0">
                <a:solidFill>
                  <a:srgbClr val="000000"/>
                </a:solidFill>
                <a:latin typeface="Arial" pitchFamily="34" charset="0"/>
                <a:cs typeface="Arial" pitchFamily="34" charset="0"/>
              </a:rPr>
              <a:t>continuous improvement</a:t>
            </a:r>
            <a:r>
              <a:rPr lang="en-US" sz="1100" dirty="0">
                <a:solidFill>
                  <a:srgbClr val="000000"/>
                </a:solidFill>
                <a:latin typeface="Arial" pitchFamily="34" charset="0"/>
                <a:cs typeface="Arial" pitchFamily="34" charset="0"/>
              </a:rPr>
              <a:t>—a commitment to constantly make things better one step at a time. </a:t>
            </a:r>
          </a:p>
          <a:p>
            <a:pPr>
              <a:buFontTx/>
              <a:buChar char="•"/>
            </a:pPr>
            <a:r>
              <a:rPr lang="en-US" sz="1100" u="sng" dirty="0">
                <a:solidFill>
                  <a:srgbClr val="000000"/>
                </a:solidFill>
                <a:latin typeface="Arial" pitchFamily="34" charset="0"/>
                <a:cs typeface="Arial" pitchFamily="34" charset="0"/>
              </a:rPr>
              <a:t>Data drives quality improvement.</a:t>
            </a:r>
            <a:endParaRPr lang="en-US" sz="1100" b="1" dirty="0">
              <a:solidFill>
                <a:srgbClr val="000000"/>
              </a:solidFill>
              <a:latin typeface="Arial" pitchFamily="34" charset="0"/>
              <a:cs typeface="Arial" pitchFamily="34" charset="0"/>
              <a:sym typeface="Wingdings" pitchFamily="2" charset="2"/>
            </a:endParaRPr>
          </a:p>
          <a:p>
            <a:pPr>
              <a:buFontTx/>
              <a:buChar char="•"/>
            </a:pPr>
            <a:endParaRPr lang="en-US" sz="1100" b="1" dirty="0">
              <a:solidFill>
                <a:srgbClr val="000000"/>
              </a:solidFill>
              <a:latin typeface="Arial" pitchFamily="34" charset="0"/>
              <a:cs typeface="Arial" pitchFamily="34" charset="0"/>
              <a:sym typeface="Wingdings" pitchFamily="2" charset="2"/>
            </a:endParaRPr>
          </a:p>
          <a:p>
            <a:r>
              <a:rPr lang="en-US" sz="1100" b="1" i="1" dirty="0">
                <a:solidFill>
                  <a:srgbClr val="000000"/>
                </a:solidFill>
                <a:latin typeface="Arial" pitchFamily="34" charset="0"/>
                <a:cs typeface="Arial" pitchFamily="34" charset="0"/>
                <a:sym typeface="Wingdings" pitchFamily="2" charset="2"/>
              </a:rPr>
              <a:t>Discussion Question: How could a restaurant utilize technology to improve the service it gives customers? </a:t>
            </a:r>
          </a:p>
        </p:txBody>
      </p:sp>
    </p:spTree>
    <p:extLst>
      <p:ext uri="{BB962C8B-B14F-4D97-AF65-F5344CB8AC3E}">
        <p14:creationId xmlns:p14="http://schemas.microsoft.com/office/powerpoint/2010/main" val="6617827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503238" y="539750"/>
            <a:ext cx="3162300" cy="2373313"/>
          </a:xfrm>
          <a:ln/>
        </p:spPr>
      </p:sp>
      <p:sp>
        <p:nvSpPr>
          <p:cNvPr id="8601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050" b="1" dirty="0">
                <a:solidFill>
                  <a:srgbClr val="000000"/>
                </a:solidFill>
                <a:latin typeface="Arial" pitchFamily="34" charset="0"/>
                <a:cs typeface="Arial" pitchFamily="34" charset="0"/>
                <a:sym typeface="Wingdings" pitchFamily="2" charset="2"/>
              </a:rPr>
              <a:t>Text Content:</a:t>
            </a:r>
            <a:r>
              <a:rPr lang="en-US" sz="1050" b="1" baseline="0" dirty="0">
                <a:solidFill>
                  <a:srgbClr val="000000"/>
                </a:solidFill>
                <a:latin typeface="Arial" pitchFamily="34" charset="0"/>
                <a:cs typeface="Arial" pitchFamily="34" charset="0"/>
                <a:sym typeface="Wingdings" pitchFamily="2" charset="2"/>
              </a:rPr>
              <a:t> </a:t>
            </a:r>
            <a:r>
              <a:rPr lang="en-US" sz="1050" b="0" baseline="0" dirty="0">
                <a:solidFill>
                  <a:srgbClr val="000000"/>
                </a:solidFill>
                <a:latin typeface="Arial" pitchFamily="34" charset="0"/>
                <a:cs typeface="Arial" pitchFamily="34" charset="0"/>
                <a:sym typeface="Wingdings" pitchFamily="2" charset="2"/>
              </a:rPr>
              <a:t>See below.</a:t>
            </a:r>
          </a:p>
          <a:p>
            <a:endParaRPr lang="en-US" sz="1050" b="1" dirty="0">
              <a:latin typeface="Arial" pitchFamily="34" charset="0"/>
              <a:cs typeface="Arial" pitchFamily="34" charset="0"/>
            </a:endParaRPr>
          </a:p>
          <a:p>
            <a:r>
              <a:rPr lang="en-US" sz="1050" b="1" dirty="0">
                <a:latin typeface="Arial" pitchFamily="34" charset="0"/>
                <a:cs typeface="Arial" pitchFamily="34" charset="0"/>
              </a:rPr>
              <a:t>Summary Overview</a:t>
            </a:r>
          </a:p>
          <a:p>
            <a:r>
              <a:rPr lang="en-US" sz="1050" dirty="0">
                <a:latin typeface="Arial" pitchFamily="34" charset="0"/>
                <a:cs typeface="Arial" pitchFamily="34" charset="0"/>
              </a:rPr>
              <a:t>Recently, marketers in service businesses have been paying a lot of attention to improving service quality through TQM. Even producers of basic commodities have customer service concerns that are part of their overall marketing plans.</a:t>
            </a:r>
          </a:p>
          <a:p>
            <a:endParaRPr lang="en-US" sz="1050" dirty="0">
              <a:latin typeface="Arial" pitchFamily="34" charset="0"/>
              <a:cs typeface="Arial" pitchFamily="34" charset="0"/>
            </a:endParaRPr>
          </a:p>
          <a:p>
            <a:r>
              <a:rPr lang="en-US" sz="1050" b="1" dirty="0">
                <a:latin typeface="Arial" pitchFamily="34" charset="0"/>
                <a:cs typeface="Arial" pitchFamily="34" charset="0"/>
              </a:rPr>
              <a:t>Key Issues</a:t>
            </a:r>
          </a:p>
          <a:p>
            <a:pPr>
              <a:buFontTx/>
              <a:buChar char="•"/>
            </a:pPr>
            <a:r>
              <a:rPr lang="en-US" sz="1050" dirty="0">
                <a:solidFill>
                  <a:srgbClr val="000000"/>
                </a:solidFill>
                <a:latin typeface="Arial" pitchFamily="34" charset="0"/>
                <a:cs typeface="Arial" pitchFamily="34" charset="0"/>
              </a:rPr>
              <a:t> Service improvements are somewhat more difficult to implement than improvements in physical goods. </a:t>
            </a:r>
          </a:p>
          <a:p>
            <a:pPr lvl="1">
              <a:buFontTx/>
              <a:buChar char="•"/>
            </a:pPr>
            <a:r>
              <a:rPr lang="en-US" sz="1050" dirty="0">
                <a:solidFill>
                  <a:srgbClr val="000000"/>
                </a:solidFill>
                <a:latin typeface="Arial" pitchFamily="34" charset="0"/>
                <a:cs typeface="Arial" pitchFamily="34" charset="0"/>
              </a:rPr>
              <a:t> One reason is that the </a:t>
            </a:r>
            <a:r>
              <a:rPr lang="en-US" sz="1050" u="sng" dirty="0">
                <a:solidFill>
                  <a:srgbClr val="000000"/>
                </a:solidFill>
                <a:latin typeface="Arial" pitchFamily="34" charset="0"/>
                <a:cs typeface="Arial" pitchFamily="34" charset="0"/>
              </a:rPr>
              <a:t>server is inseparable from the service</a:t>
            </a:r>
            <a:r>
              <a:rPr lang="en-US" sz="1050" dirty="0">
                <a:solidFill>
                  <a:srgbClr val="000000"/>
                </a:solidFill>
                <a:latin typeface="Arial" pitchFamily="34" charset="0"/>
                <a:cs typeface="Arial" pitchFamily="34" charset="0"/>
              </a:rPr>
              <a:t>. For example, a technically competent physician may have a horrible “</a:t>
            </a:r>
            <a:r>
              <a:rPr lang="en-US" sz="1050" dirty="0"/>
              <a:t>bedside manner</a:t>
            </a:r>
            <a:r>
              <a:rPr lang="en-US" sz="1050" dirty="0">
                <a:solidFill>
                  <a:srgbClr val="000000"/>
                </a:solidFill>
                <a:latin typeface="Arial" pitchFamily="34" charset="0"/>
                <a:cs typeface="Arial" pitchFamily="34" charset="0"/>
              </a:rPr>
              <a:t>.”</a:t>
            </a:r>
          </a:p>
          <a:p>
            <a:pPr>
              <a:buFontTx/>
              <a:buChar char="•"/>
            </a:pPr>
            <a:r>
              <a:rPr lang="en-US" sz="1050" dirty="0">
                <a:solidFill>
                  <a:srgbClr val="000000"/>
                </a:solidFill>
                <a:latin typeface="Arial" pitchFamily="34" charset="0"/>
                <a:cs typeface="Arial" pitchFamily="34" charset="0"/>
              </a:rPr>
              <a:t> The best ways to improve service are to </a:t>
            </a:r>
            <a:r>
              <a:rPr lang="en-US" sz="1050" u="sng" dirty="0">
                <a:solidFill>
                  <a:srgbClr val="000000"/>
                </a:solidFill>
                <a:latin typeface="Arial" pitchFamily="34" charset="0"/>
                <a:cs typeface="Arial" pitchFamily="34" charset="0"/>
              </a:rPr>
              <a:t>train people and then empower them to serve</a:t>
            </a:r>
            <a:r>
              <a:rPr lang="en-US" sz="1050" dirty="0">
                <a:solidFill>
                  <a:srgbClr val="000000"/>
                </a:solidFill>
                <a:latin typeface="Arial" pitchFamily="34" charset="0"/>
                <a:cs typeface="Arial" pitchFamily="34" charset="0"/>
              </a:rPr>
              <a:t>. </a:t>
            </a:r>
          </a:p>
          <a:p>
            <a:pPr lvl="1"/>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Arial" pitchFamily="34" charset="0"/>
              </a:rPr>
              <a:t>Role-playing exercises and showing employees how their jobs relate to the total company effort are two effective training techniques.</a:t>
            </a:r>
          </a:p>
          <a:p>
            <a:pPr lvl="1"/>
            <a:r>
              <a:rPr lang="en-US" sz="1050" b="1" dirty="0">
                <a:latin typeface="Arial" pitchFamily="34" charset="0"/>
                <a:cs typeface="Arial" pitchFamily="34" charset="0"/>
                <a:sym typeface="Wingdings" pitchFamily="2" charset="2"/>
              </a:rPr>
              <a:t> </a:t>
            </a:r>
            <a:r>
              <a:rPr lang="en-US" sz="1050" u="sng" dirty="0">
                <a:solidFill>
                  <a:srgbClr val="000000"/>
                </a:solidFill>
                <a:latin typeface="Arial" pitchFamily="34" charset="0"/>
                <a:cs typeface="Arial" pitchFamily="34" charset="0"/>
              </a:rPr>
              <a:t>Empowerment</a:t>
            </a:r>
            <a:r>
              <a:rPr lang="en-US" sz="1050" dirty="0">
                <a:solidFill>
                  <a:srgbClr val="000000"/>
                </a:solidFill>
                <a:latin typeface="Arial" pitchFamily="34" charset="0"/>
                <a:cs typeface="Arial" pitchFamily="34" charset="0"/>
              </a:rPr>
              <a:t>: giving employees the authority to correct a problem without checking with management. </a:t>
            </a:r>
          </a:p>
          <a:p>
            <a:pPr lvl="1">
              <a:buFontTx/>
              <a:buChar char="•"/>
            </a:pPr>
            <a:r>
              <a:rPr lang="en-US" sz="1050" dirty="0">
                <a:solidFill>
                  <a:srgbClr val="000000"/>
                </a:solidFill>
                <a:latin typeface="Arial" pitchFamily="34" charset="0"/>
                <a:cs typeface="Arial" pitchFamily="34" charset="0"/>
              </a:rPr>
              <a:t> Line-level employees are much closer to problems, so giving them the power to correct problems is a way to improve customer satisfaction. </a:t>
            </a:r>
          </a:p>
          <a:p>
            <a:pPr lvl="1">
              <a:buFontTx/>
              <a:buChar char="•"/>
            </a:pPr>
            <a:endParaRPr lang="en-US" sz="1050" dirty="0">
              <a:solidFill>
                <a:srgbClr val="000000"/>
              </a:solidFill>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dirty="0"/>
              <a:t>Consider everything that needs to go right for a customer getting an oil change at a Jiffy Lube. The experience might begin at the Jiffy Lube website, where a customer seeks information about the services offered, prices, hours of operation, and the phone number and address of a local Jiffy Lube</a:t>
            </a:r>
            <a:r>
              <a:rPr lang="mr-IN" sz="1050" dirty="0"/>
              <a:t>…</a:t>
            </a:r>
            <a:r>
              <a:rPr lang="en-US" sz="1050" dirty="0"/>
              <a:t> (see textbook)</a:t>
            </a:r>
          </a:p>
          <a:p>
            <a:endParaRPr lang="en-US" sz="1050" b="1" i="1" dirty="0">
              <a:solidFill>
                <a:srgbClr val="000000"/>
              </a:solidFill>
              <a:latin typeface="Arial" pitchFamily="34" charset="0"/>
              <a:cs typeface="Arial" pitchFamily="34" charset="0"/>
            </a:endParaRPr>
          </a:p>
          <a:p>
            <a:endParaRPr lang="en-US" sz="1050" b="1" i="1" dirty="0">
              <a:solidFill>
                <a:srgbClr val="000000"/>
              </a:solidFill>
              <a:latin typeface="Arial" pitchFamily="34" charset="0"/>
              <a:cs typeface="Arial" pitchFamily="34" charset="0"/>
            </a:endParaRPr>
          </a:p>
          <a:p>
            <a:r>
              <a:rPr lang="en-US" sz="1050" b="1" i="1" dirty="0">
                <a:solidFill>
                  <a:srgbClr val="000000"/>
                </a:solidFill>
                <a:latin typeface="Arial" pitchFamily="34" charset="0"/>
                <a:cs typeface="Arial" pitchFamily="34" charset="0"/>
              </a:rPr>
              <a:t>Discussion Question: What other things does empowerment do for the employees of an organization, beyond making it possible to solve customers’ problems more quickly?</a:t>
            </a:r>
            <a:endParaRPr lang="en-US" sz="1050" b="1" dirty="0">
              <a:latin typeface="Arial" pitchFamily="34" charset="0"/>
              <a:cs typeface="Arial" pitchFamily="34" charset="0"/>
            </a:endParaRPr>
          </a:p>
        </p:txBody>
      </p:sp>
      <p:sp>
        <p:nvSpPr>
          <p:cNvPr id="8602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313516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503238" y="539750"/>
            <a:ext cx="3162300" cy="2373313"/>
          </a:xfrm>
          <a:ln/>
        </p:spPr>
      </p:sp>
      <p:sp>
        <p:nvSpPr>
          <p:cNvPr id="870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rPr>
              <a:t>Summary Overview</a:t>
            </a:r>
          </a:p>
          <a:p>
            <a:r>
              <a:rPr lang="en-US" dirty="0">
                <a:solidFill>
                  <a:srgbClr val="000000"/>
                </a:solidFill>
                <a:latin typeface="Arial" pitchFamily="34" charset="0"/>
                <a:cs typeface="Arial" pitchFamily="34" charset="0"/>
              </a:rPr>
              <a:t>There are several other things marketers can do to make the implementation of quality improvement efforts more successful.</a:t>
            </a:r>
          </a:p>
          <a:p>
            <a:endParaRPr lang="en-US" dirty="0">
              <a:solidFill>
                <a:srgbClr val="000000"/>
              </a:solidFill>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b="1" u="sng" dirty="0">
                <a:solidFill>
                  <a:srgbClr val="000000"/>
                </a:solidFill>
                <a:latin typeface="Arial" pitchFamily="34" charset="0"/>
                <a:cs typeface="Arial" pitchFamily="34" charset="0"/>
              </a:rPr>
              <a:t> </a:t>
            </a:r>
            <a:r>
              <a:rPr lang="en-US" u="sng" dirty="0">
                <a:solidFill>
                  <a:srgbClr val="000000"/>
                </a:solidFill>
                <a:latin typeface="Arial" pitchFamily="34" charset="0"/>
                <a:cs typeface="Arial" pitchFamily="34" charset="0"/>
              </a:rPr>
              <a:t>Managers must lead the quality effort</a:t>
            </a:r>
            <a:r>
              <a:rPr lang="en-US" dirty="0">
                <a:solidFill>
                  <a:srgbClr val="000000"/>
                </a:solidFill>
                <a:latin typeface="Arial" pitchFamily="34" charset="0"/>
                <a:cs typeface="Arial" pitchFamily="34" charset="0"/>
              </a:rPr>
              <a:t> through their actions and involvement. </a:t>
            </a:r>
          </a:p>
          <a:p>
            <a:pPr lvl="1">
              <a:buFontTx/>
              <a:buChar char="•"/>
            </a:pPr>
            <a:r>
              <a:rPr lang="en-US" dirty="0">
                <a:solidFill>
                  <a:srgbClr val="000000"/>
                </a:solidFill>
                <a:latin typeface="Arial" pitchFamily="34" charset="0"/>
                <a:cs typeface="Arial" pitchFamily="34" charset="0"/>
              </a:rPr>
              <a:t> TQM won’t work without top-level support.</a:t>
            </a:r>
          </a:p>
          <a:p>
            <a:r>
              <a:rPr lang="en-US" b="1" dirty="0">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rPr>
              <a:t>Firms that are successful clearly </a:t>
            </a:r>
            <a:r>
              <a:rPr lang="en-US" u="sng" dirty="0">
                <a:solidFill>
                  <a:srgbClr val="000000"/>
                </a:solidFill>
                <a:latin typeface="Arial" pitchFamily="34" charset="0"/>
                <a:cs typeface="Arial" pitchFamily="34" charset="0"/>
              </a:rPr>
              <a:t>specify jobs and measure performance</a:t>
            </a:r>
            <a:r>
              <a:rPr lang="en-US" dirty="0">
                <a:solidFill>
                  <a:srgbClr val="000000"/>
                </a:solidFill>
                <a:latin typeface="Arial" pitchFamily="34" charset="0"/>
                <a:cs typeface="Arial" pitchFamily="34" charset="0"/>
              </a:rPr>
              <a:t>. </a:t>
            </a:r>
          </a:p>
          <a:p>
            <a:pPr lvl="1">
              <a:buFontTx/>
              <a:buChar char="•"/>
            </a:pPr>
            <a:r>
              <a:rPr lang="en-US" dirty="0">
                <a:solidFill>
                  <a:srgbClr val="000000"/>
                </a:solidFill>
                <a:latin typeface="Arial" pitchFamily="34" charset="0"/>
                <a:cs typeface="Arial" pitchFamily="34" charset="0"/>
              </a:rPr>
              <a:t> Firms must detail what tasks need to be done, how, and by whom.  </a:t>
            </a: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Getting a return on quality is important</a:t>
            </a:r>
            <a:r>
              <a:rPr lang="en-US" dirty="0">
                <a:solidFill>
                  <a:srgbClr val="000000"/>
                </a:solidFill>
                <a:latin typeface="Arial" pitchFamily="34" charset="0"/>
                <a:cs typeface="Arial" pitchFamily="34" charset="0"/>
              </a:rPr>
              <a:t>, so managers must take care to deal with the most critical customer satisfaction issues in order to control costs. </a:t>
            </a:r>
            <a:endParaRPr lang="en-US" dirty="0">
              <a:latin typeface="Arial" pitchFamily="34" charset="0"/>
              <a:cs typeface="Arial" pitchFamily="34" charset="0"/>
            </a:endParaRPr>
          </a:p>
        </p:txBody>
      </p:sp>
      <p:sp>
        <p:nvSpPr>
          <p:cNvPr id="8704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41775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503238" y="539750"/>
            <a:ext cx="3162300" cy="2373313"/>
          </a:xfrm>
          <a:ln/>
        </p:spPr>
      </p:sp>
      <p:sp>
        <p:nvSpPr>
          <p:cNvPr id="89091"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100" b="1" dirty="0">
                <a:latin typeface="Arial" pitchFamily="34" charset="0"/>
                <a:cs typeface="Arial" pitchFamily="34" charset="0"/>
              </a:rPr>
              <a:t>Summary Overview</a:t>
            </a:r>
          </a:p>
          <a:p>
            <a:pPr>
              <a:lnSpc>
                <a:spcPct val="80000"/>
              </a:lnSpc>
            </a:pPr>
            <a:r>
              <a:rPr lang="en-US" sz="1050" dirty="0">
                <a:latin typeface="Arial" pitchFamily="34" charset="0"/>
                <a:cs typeface="Arial" pitchFamily="34" charset="0"/>
              </a:rPr>
              <a:t>These are key terms you should be familiar with based upon the material in this presentation.</a:t>
            </a:r>
          </a:p>
          <a:p>
            <a:pPr>
              <a:lnSpc>
                <a:spcPct val="80000"/>
              </a:lnSpc>
            </a:pPr>
            <a:endParaRPr lang="en-US" sz="1100" dirty="0">
              <a:latin typeface="Arial" pitchFamily="34" charset="0"/>
              <a:cs typeface="Arial" pitchFamily="34" charset="0"/>
            </a:endParaRPr>
          </a:p>
          <a:p>
            <a:pPr>
              <a:lnSpc>
                <a:spcPct val="80000"/>
              </a:lnSpc>
            </a:pPr>
            <a:r>
              <a:rPr lang="en-US" sz="1100" b="1" dirty="0">
                <a:latin typeface="Arial" pitchFamily="34" charset="0"/>
                <a:cs typeface="Arial" pitchFamily="34" charset="0"/>
              </a:rPr>
              <a:t>Key Issues</a:t>
            </a:r>
            <a:r>
              <a:rPr lang="en-US" sz="1100" b="1" u="sng" dirty="0">
                <a:latin typeface="Arial" pitchFamily="34" charset="0"/>
                <a:cs typeface="Arial" pitchFamily="34" charset="0"/>
              </a:rPr>
              <a:t> </a:t>
            </a:r>
            <a:endParaRPr lang="en-US" sz="1050" b="1" u="sng" dirty="0">
              <a:latin typeface="Arial" pitchFamily="34" charset="0"/>
              <a:cs typeface="Arial" pitchFamily="34" charset="0"/>
            </a:endParaRPr>
          </a:p>
          <a:p>
            <a:pPr>
              <a:lnSpc>
                <a:spcPct val="80000"/>
              </a:lnSpc>
            </a:pPr>
            <a:r>
              <a:rPr lang="en-US" sz="1050" u="sng" dirty="0">
                <a:latin typeface="Arial" pitchFamily="34" charset="0"/>
                <a:cs typeface="Times New Roman" pitchFamily="18" charset="0"/>
              </a:rPr>
              <a:t>Product life cycle</a:t>
            </a:r>
            <a:r>
              <a:rPr lang="en-US" sz="1050" dirty="0">
                <a:latin typeface="Arial" pitchFamily="34" charset="0"/>
                <a:cs typeface="Times New Roman" pitchFamily="18" charset="0"/>
              </a:rPr>
              <a:t>: the stages a new product idea goes through from beginning to end.</a:t>
            </a:r>
          </a:p>
          <a:p>
            <a:pPr>
              <a:lnSpc>
                <a:spcPct val="80000"/>
              </a:lnSpc>
            </a:pPr>
            <a:r>
              <a:rPr lang="en-US" sz="1050" u="sng" dirty="0">
                <a:latin typeface="Arial" pitchFamily="34" charset="0"/>
                <a:cs typeface="Times New Roman" pitchFamily="18" charset="0"/>
              </a:rPr>
              <a:t>Market introduction</a:t>
            </a:r>
            <a:r>
              <a:rPr lang="en-US" sz="1050" dirty="0">
                <a:latin typeface="Arial" pitchFamily="34" charset="0"/>
                <a:cs typeface="Times New Roman" pitchFamily="18" charset="0"/>
              </a:rPr>
              <a:t>: a stage of the product life cycle when sales are low as a new idea is first introduced to a market.</a:t>
            </a:r>
          </a:p>
          <a:p>
            <a:pPr>
              <a:lnSpc>
                <a:spcPct val="80000"/>
              </a:lnSpc>
            </a:pPr>
            <a:r>
              <a:rPr lang="en-US" sz="1050" u="sng" dirty="0">
                <a:latin typeface="Arial" pitchFamily="34" charset="0"/>
                <a:cs typeface="Times New Roman" pitchFamily="18" charset="0"/>
              </a:rPr>
              <a:t>Market growth</a:t>
            </a:r>
            <a:r>
              <a:rPr lang="en-US" sz="1050" dirty="0">
                <a:latin typeface="Arial" pitchFamily="34" charset="0"/>
                <a:cs typeface="Times New Roman" pitchFamily="18" charset="0"/>
              </a:rPr>
              <a:t>: a stage of the product life cycle when industry sales grow fast but industry profits rise and then start falling.</a:t>
            </a:r>
          </a:p>
          <a:p>
            <a:pPr>
              <a:lnSpc>
                <a:spcPct val="80000"/>
              </a:lnSpc>
            </a:pPr>
            <a:r>
              <a:rPr lang="en-US" sz="1050" u="sng" dirty="0">
                <a:latin typeface="Arial" pitchFamily="34" charset="0"/>
                <a:cs typeface="Times New Roman" pitchFamily="18" charset="0"/>
              </a:rPr>
              <a:t>Market maturity</a:t>
            </a:r>
            <a:r>
              <a:rPr lang="en-US" sz="1050" dirty="0">
                <a:latin typeface="Arial" pitchFamily="34" charset="0"/>
                <a:cs typeface="Times New Roman" pitchFamily="18" charset="0"/>
              </a:rPr>
              <a:t>: a stage of the product life cycle when industry sales level off and competition gets tougher.</a:t>
            </a:r>
          </a:p>
          <a:p>
            <a:pPr>
              <a:lnSpc>
                <a:spcPct val="80000"/>
              </a:lnSpc>
            </a:pPr>
            <a:r>
              <a:rPr lang="en-US" sz="1050" u="sng" dirty="0">
                <a:latin typeface="Arial" pitchFamily="34" charset="0"/>
                <a:cs typeface="Times New Roman" pitchFamily="18" charset="0"/>
              </a:rPr>
              <a:t>Sales decline</a:t>
            </a:r>
            <a:r>
              <a:rPr lang="en-US" sz="1050" dirty="0">
                <a:latin typeface="Arial" pitchFamily="34" charset="0"/>
                <a:cs typeface="Times New Roman" pitchFamily="18" charset="0"/>
              </a:rPr>
              <a:t>: a stage of the product life cycle when new products replace the old.</a:t>
            </a:r>
          </a:p>
          <a:p>
            <a:pPr>
              <a:lnSpc>
                <a:spcPct val="80000"/>
              </a:lnSpc>
            </a:pPr>
            <a:r>
              <a:rPr lang="en-US" sz="1050" u="sng" dirty="0">
                <a:latin typeface="Arial" pitchFamily="34" charset="0"/>
                <a:cs typeface="Times New Roman" pitchFamily="18" charset="0"/>
              </a:rPr>
              <a:t>Fashion</a:t>
            </a:r>
            <a:r>
              <a:rPr lang="en-US" sz="1050" dirty="0">
                <a:latin typeface="Arial" pitchFamily="34" charset="0"/>
                <a:cs typeface="Times New Roman" pitchFamily="18" charset="0"/>
              </a:rPr>
              <a:t>: currently accepted or popular style.</a:t>
            </a:r>
          </a:p>
          <a:p>
            <a:pPr>
              <a:lnSpc>
                <a:spcPct val="80000"/>
              </a:lnSpc>
            </a:pPr>
            <a:r>
              <a:rPr lang="en-US" sz="1050" u="sng" dirty="0">
                <a:latin typeface="Arial" pitchFamily="34" charset="0"/>
                <a:cs typeface="Times New Roman" pitchFamily="18" charset="0"/>
              </a:rPr>
              <a:t>Fad</a:t>
            </a:r>
            <a:r>
              <a:rPr lang="en-US" sz="1050" dirty="0">
                <a:latin typeface="Arial" pitchFamily="34" charset="0"/>
                <a:cs typeface="Times New Roman" pitchFamily="18" charset="0"/>
              </a:rPr>
              <a:t>: an idea that is fashionable only to certain groups who are enthusiastic about it—but these groups are so fickle that a fad is even more short lived than a regular fashion.</a:t>
            </a:r>
          </a:p>
          <a:p>
            <a:pPr>
              <a:lnSpc>
                <a:spcPct val="80000"/>
              </a:lnSpc>
            </a:pPr>
            <a:r>
              <a:rPr lang="en-US" sz="1050" u="sng" dirty="0">
                <a:latin typeface="Arial" pitchFamily="34" charset="0"/>
                <a:cs typeface="Times New Roman" pitchFamily="18" charset="0"/>
              </a:rPr>
              <a:t>New product</a:t>
            </a:r>
            <a:r>
              <a:rPr lang="en-US" sz="1050" dirty="0">
                <a:latin typeface="Arial" pitchFamily="34" charset="0"/>
                <a:cs typeface="Times New Roman" pitchFamily="18" charset="0"/>
              </a:rPr>
              <a:t>: a product that is new </a:t>
            </a:r>
            <a:r>
              <a:rPr lang="en-US" sz="1050" i="1" dirty="0">
                <a:latin typeface="Arial" pitchFamily="34" charset="0"/>
                <a:cs typeface="Times New Roman" pitchFamily="18" charset="0"/>
              </a:rPr>
              <a:t>in any way</a:t>
            </a:r>
            <a:r>
              <a:rPr lang="en-US" sz="1050" dirty="0">
                <a:latin typeface="Arial" pitchFamily="34" charset="0"/>
                <a:cs typeface="Times New Roman" pitchFamily="18" charset="0"/>
              </a:rPr>
              <a:t> for the company concerned.</a:t>
            </a:r>
          </a:p>
          <a:p>
            <a:pPr>
              <a:lnSpc>
                <a:spcPct val="80000"/>
              </a:lnSpc>
            </a:pPr>
            <a:r>
              <a:rPr lang="en-US" sz="1050" u="sng" dirty="0">
                <a:latin typeface="Arial" pitchFamily="34" charset="0"/>
                <a:cs typeface="Times New Roman" pitchFamily="18" charset="0"/>
              </a:rPr>
              <a:t>Federal Trade Commission (FTC</a:t>
            </a:r>
            <a:r>
              <a:rPr lang="en-US" sz="1050" dirty="0">
                <a:latin typeface="Arial" pitchFamily="34" charset="0"/>
                <a:cs typeface="Times New Roman" pitchFamily="18" charset="0"/>
              </a:rPr>
              <a:t>): federal government agency that polices antimonopoly laws.</a:t>
            </a:r>
          </a:p>
          <a:p>
            <a:pPr>
              <a:lnSpc>
                <a:spcPct val="80000"/>
              </a:lnSpc>
            </a:pPr>
            <a:r>
              <a:rPr lang="en-US" sz="1100" i="0" u="sng" kern="1200" dirty="0">
                <a:solidFill>
                  <a:schemeClr val="tx1"/>
                </a:solidFill>
                <a:effectLst/>
                <a:latin typeface="Arial" charset="0"/>
                <a:ea typeface="+mn-ea"/>
                <a:cs typeface="Arial" charset="0"/>
              </a:rPr>
              <a:t>Patent: </a:t>
            </a:r>
            <a:r>
              <a:rPr lang="en-US" sz="1100" b="0" i="0" kern="1200" dirty="0">
                <a:solidFill>
                  <a:schemeClr val="tx1"/>
                </a:solidFill>
                <a:effectLst/>
                <a:latin typeface="Arial" charset="0"/>
                <a:ea typeface="+mn-ea"/>
                <a:cs typeface="Arial" charset="0"/>
              </a:rPr>
              <a:t>Grants the inventor the ability to “exclude others from making, using, offering for sales, or selling the invention.”</a:t>
            </a:r>
            <a:endParaRPr lang="en-US" sz="1050" i="0" u="sng" dirty="0">
              <a:latin typeface="Arial" pitchFamily="34" charset="0"/>
              <a:cs typeface="Times New Roman" pitchFamily="18" charset="0"/>
            </a:endParaRPr>
          </a:p>
          <a:p>
            <a:pPr>
              <a:lnSpc>
                <a:spcPct val="80000"/>
              </a:lnSpc>
            </a:pPr>
            <a:r>
              <a:rPr lang="en-US" sz="1050" u="sng" dirty="0">
                <a:latin typeface="Arial" pitchFamily="34" charset="0"/>
                <a:cs typeface="Times New Roman" pitchFamily="18" charset="0"/>
              </a:rPr>
              <a:t>Consumer Product Safety Act</a:t>
            </a:r>
            <a:r>
              <a:rPr lang="en-US" sz="1050" dirty="0">
                <a:latin typeface="Arial" pitchFamily="34" charset="0"/>
                <a:cs typeface="Times New Roman" pitchFamily="18" charset="0"/>
              </a:rPr>
              <a:t>: a 1972 law that set up the Consumer Product Safety Commission to encourage more awareness of safety in product design and better quality control.</a:t>
            </a:r>
          </a:p>
          <a:p>
            <a:pPr>
              <a:lnSpc>
                <a:spcPct val="80000"/>
              </a:lnSpc>
            </a:pPr>
            <a:r>
              <a:rPr lang="en-US" sz="1050" u="sng" dirty="0">
                <a:latin typeface="Arial" pitchFamily="34" charset="0"/>
                <a:cs typeface="Times New Roman" pitchFamily="18" charset="0"/>
              </a:rPr>
              <a:t>Product liability</a:t>
            </a:r>
            <a:r>
              <a:rPr lang="en-US" sz="1050" dirty="0">
                <a:latin typeface="Arial" pitchFamily="34" charset="0"/>
                <a:cs typeface="Times New Roman" pitchFamily="18" charset="0"/>
              </a:rPr>
              <a:t>: the legal obligation of sellers to pay damages to individuals who are injured by defective or unsafe products.</a:t>
            </a:r>
          </a:p>
          <a:p>
            <a:pPr>
              <a:lnSpc>
                <a:spcPct val="80000"/>
              </a:lnSpc>
            </a:pPr>
            <a:r>
              <a:rPr lang="en-US" sz="1050" u="sng" dirty="0">
                <a:latin typeface="Arial" pitchFamily="34" charset="0"/>
                <a:cs typeface="Times New Roman" pitchFamily="18" charset="0"/>
              </a:rPr>
              <a:t>Concept testing</a:t>
            </a:r>
            <a:r>
              <a:rPr lang="en-US" sz="1050" dirty="0">
                <a:latin typeface="Arial" pitchFamily="34" charset="0"/>
                <a:cs typeface="Times New Roman" pitchFamily="18" charset="0"/>
              </a:rPr>
              <a:t>: getting reactions from customers about how well a new product idea fits their needs.</a:t>
            </a:r>
          </a:p>
          <a:p>
            <a:pPr>
              <a:lnSpc>
                <a:spcPct val="80000"/>
              </a:lnSpc>
            </a:pPr>
            <a:r>
              <a:rPr lang="en-US" sz="1050" u="sng" dirty="0">
                <a:latin typeface="Arial" pitchFamily="34" charset="0"/>
                <a:cs typeface="Times New Roman" pitchFamily="18" charset="0"/>
              </a:rPr>
              <a:t>Prototype:</a:t>
            </a:r>
            <a:r>
              <a:rPr lang="en-US" sz="1050" u="none" baseline="0" dirty="0">
                <a:latin typeface="Arial" pitchFamily="34" charset="0"/>
                <a:cs typeface="Times New Roman" pitchFamily="18" charset="0"/>
              </a:rPr>
              <a:t> An early sample or model built to test a concept.</a:t>
            </a:r>
            <a:endParaRPr lang="en-US" sz="1050" u="sng" dirty="0">
              <a:latin typeface="Arial" pitchFamily="34" charset="0"/>
              <a:cs typeface="Times New Roman" pitchFamily="18" charset="0"/>
            </a:endParaRPr>
          </a:p>
          <a:p>
            <a:pPr>
              <a:lnSpc>
                <a:spcPct val="80000"/>
              </a:lnSpc>
            </a:pPr>
            <a:r>
              <a:rPr lang="en-US" sz="1050" u="sng" dirty="0">
                <a:latin typeface="Arial" pitchFamily="34" charset="0"/>
                <a:cs typeface="Times New Roman" pitchFamily="18" charset="0"/>
              </a:rPr>
              <a:t>Product managers</a:t>
            </a:r>
            <a:r>
              <a:rPr lang="en-US" sz="1050" dirty="0">
                <a:latin typeface="Arial" pitchFamily="34" charset="0"/>
                <a:cs typeface="Times New Roman" pitchFamily="18" charset="0"/>
              </a:rPr>
              <a:t>: manage specific products, often taking over the jobs formerly handled by an advertising manager—sometimes called brand managers.</a:t>
            </a:r>
          </a:p>
          <a:p>
            <a:pPr>
              <a:lnSpc>
                <a:spcPct val="80000"/>
              </a:lnSpc>
            </a:pPr>
            <a:r>
              <a:rPr lang="en-US" sz="1050" u="sng" dirty="0">
                <a:latin typeface="Arial" pitchFamily="34" charset="0"/>
                <a:cs typeface="Times New Roman" pitchFamily="18" charset="0"/>
              </a:rPr>
              <a:t>Brand managers</a:t>
            </a:r>
            <a:r>
              <a:rPr lang="en-US" sz="1050" dirty="0">
                <a:latin typeface="Arial" pitchFamily="34" charset="0"/>
                <a:cs typeface="Times New Roman" pitchFamily="18" charset="0"/>
              </a:rPr>
              <a:t>: manage specific products, often taking over the jobs formerly handled by an advertising manager—sometimes called product managers.</a:t>
            </a:r>
            <a:r>
              <a:rPr lang="en-US" sz="1050" dirty="0">
                <a:latin typeface="Arial" pitchFamily="34" charset="0"/>
                <a:cs typeface="Arial" pitchFamily="34" charset="0"/>
              </a:rPr>
              <a:t> </a:t>
            </a:r>
          </a:p>
          <a:p>
            <a:pPr>
              <a:lnSpc>
                <a:spcPct val="80000"/>
              </a:lnSpc>
            </a:pPr>
            <a:r>
              <a:rPr lang="en-US" sz="1050" u="sng" dirty="0">
                <a:latin typeface="Arial" pitchFamily="34" charset="0"/>
                <a:cs typeface="Arial" pitchFamily="34" charset="0"/>
              </a:rPr>
              <a:t>Total quality management (TQM</a:t>
            </a:r>
            <a:r>
              <a:rPr lang="en-US" sz="1050" dirty="0">
                <a:latin typeface="Arial" pitchFamily="34" charset="0"/>
                <a:cs typeface="Arial" pitchFamily="34" charset="0"/>
              </a:rPr>
              <a:t>): the philosophy that everyone in the organization is concerned about quality, throughout all of the firm's activities, to better serve customer needs.</a:t>
            </a:r>
          </a:p>
          <a:p>
            <a:pPr>
              <a:lnSpc>
                <a:spcPct val="80000"/>
              </a:lnSpc>
            </a:pPr>
            <a:r>
              <a:rPr lang="en-US" sz="1050" u="sng" dirty="0">
                <a:latin typeface="Arial" pitchFamily="34" charset="0"/>
                <a:cs typeface="Arial" pitchFamily="34" charset="0"/>
              </a:rPr>
              <a:t>Continuous improvement</a:t>
            </a:r>
            <a:r>
              <a:rPr lang="en-US" sz="1050" dirty="0">
                <a:latin typeface="Arial" pitchFamily="34" charset="0"/>
                <a:cs typeface="Arial" pitchFamily="34" charset="0"/>
              </a:rPr>
              <a:t>: a commitment to constantly make things better one step at a time.</a:t>
            </a:r>
          </a:p>
          <a:p>
            <a:pPr>
              <a:lnSpc>
                <a:spcPct val="80000"/>
              </a:lnSpc>
            </a:pPr>
            <a:r>
              <a:rPr lang="en-US" sz="1050" u="sng" dirty="0">
                <a:latin typeface="Arial" pitchFamily="34" charset="0"/>
                <a:cs typeface="Arial" pitchFamily="34" charset="0"/>
              </a:rPr>
              <a:t>Empowerment</a:t>
            </a:r>
            <a:r>
              <a:rPr lang="en-US" sz="1050" dirty="0">
                <a:latin typeface="Arial" pitchFamily="34" charset="0"/>
                <a:cs typeface="Arial" pitchFamily="34" charset="0"/>
              </a:rPr>
              <a:t>: giving employees the authority to correct a problem without first checking with </a:t>
            </a:r>
            <a:r>
              <a:rPr lang="en-US" sz="1050">
                <a:latin typeface="Arial" pitchFamily="34" charset="0"/>
                <a:cs typeface="Arial" pitchFamily="34" charset="0"/>
              </a:rPr>
              <a:t>management.</a:t>
            </a:r>
            <a:endParaRPr lang="en-US" sz="1050" dirty="0">
              <a:latin typeface="Arial" pitchFamily="34" charset="0"/>
              <a:cs typeface="Arial" pitchFamily="34" charset="0"/>
            </a:endParaRPr>
          </a:p>
        </p:txBody>
      </p:sp>
      <p:sp>
        <p:nvSpPr>
          <p:cNvPr id="89092" name="Text Box 3"/>
          <p:cNvSpPr txBox="1">
            <a:spLocks noChangeArrowheads="1"/>
          </p:cNvSpPr>
          <p:nvPr/>
        </p:nvSpPr>
        <p:spPr bwMode="auto">
          <a:xfrm>
            <a:off x="4294188" y="395288"/>
            <a:ext cx="2387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9.</a:t>
            </a:r>
          </a:p>
        </p:txBody>
      </p:sp>
    </p:spTree>
    <p:extLst>
      <p:ext uri="{BB962C8B-B14F-4D97-AF65-F5344CB8AC3E}">
        <p14:creationId xmlns:p14="http://schemas.microsoft.com/office/powerpoint/2010/main" val="418686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3/13/19</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3/13/19</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3/13/19</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3/13/19</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3/13/19</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3/13/19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3/13/19</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3/13/19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3/13/19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3/13/19</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hyperlink" Target="http://www.viddler.com/embed/bcb961c/?f=1&amp;autoplay=0&amp;player=simple&amp;&amp;disablebranding=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hyperlink" Target="http://www.viddler.com/embed/bcb961c/?f=1&amp;autoplay=0&amp;player=simple&amp;&amp;disablebranding=0"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9</a:t>
            </a:r>
          </a:p>
        </p:txBody>
      </p:sp>
      <p:sp>
        <p:nvSpPr>
          <p:cNvPr id="3" name="Subtitle 2"/>
          <p:cNvSpPr>
            <a:spLocks noGrp="1"/>
          </p:cNvSpPr>
          <p:nvPr>
            <p:ph type="subTitle" idx="1"/>
          </p:nvPr>
        </p:nvSpPr>
        <p:spPr/>
        <p:txBody>
          <a:bodyPr>
            <a:normAutofit fontScale="85000" lnSpcReduction="10000"/>
          </a:bodyPr>
          <a:lstStyle/>
          <a:p>
            <a:r>
              <a:rPr lang="en-US" dirty="0"/>
              <a:t>Product Management and New-Product Development</a:t>
            </a:r>
          </a:p>
        </p:txBody>
      </p:sp>
    </p:spTree>
    <p:custDataLst>
      <p:tags r:id="rId1"/>
    </p:custDataLst>
    <p:extLst>
      <p:ext uri="{BB962C8B-B14F-4D97-AF65-F5344CB8AC3E}">
        <p14:creationId xmlns:p14="http://schemas.microsoft.com/office/powerpoint/2010/main" val="92839277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828800"/>
            <a:ext cx="8229600" cy="4898992"/>
          </a:xfrm>
        </p:spPr>
        <p:txBody>
          <a:bodyPr>
            <a:normAutofit fontScale="85000" lnSpcReduction="20000"/>
          </a:bodyPr>
          <a:lstStyle/>
          <a:p>
            <a:pPr marL="514350" indent="-514350">
              <a:buFont typeface="+mj-lt"/>
              <a:buAutoNum type="arabicPeriod"/>
            </a:pPr>
            <a:r>
              <a:rPr lang="en-US" dirty="0"/>
              <a:t>understand how product life cycles affect strategy planning.</a:t>
            </a:r>
          </a:p>
          <a:p>
            <a:pPr marL="514350" indent="-514350">
              <a:buFont typeface="+mj-lt"/>
              <a:buAutoNum type="arabicPeriod"/>
            </a:pPr>
            <a:r>
              <a:rPr lang="en-US" dirty="0"/>
              <a:t>describe what is involved in designing new products and what “new products” really are.</a:t>
            </a:r>
          </a:p>
          <a:p>
            <a:pPr marL="514350" indent="-514350">
              <a:buFont typeface="+mj-lt"/>
              <a:buAutoNum type="arabicPeriod"/>
            </a:pPr>
            <a:r>
              <a:rPr lang="en-US" dirty="0"/>
              <a:t>understand the new-product development process.</a:t>
            </a:r>
          </a:p>
          <a:p>
            <a:pPr marL="514350" indent="-514350">
              <a:buFont typeface="+mj-lt"/>
              <a:buAutoNum type="arabicPeriod"/>
            </a:pPr>
            <a:r>
              <a:rPr lang="en-US" dirty="0"/>
              <a:t>appreciate the team effort that goes into new-product development.</a:t>
            </a:r>
          </a:p>
          <a:p>
            <a:pPr marL="514350" indent="-514350">
              <a:buFont typeface="+mj-lt"/>
              <a:buAutoNum type="arabicPeriod"/>
            </a:pPr>
            <a:r>
              <a:rPr lang="en-US" dirty="0"/>
              <a:t>understand the need for product or brand managers.</a:t>
            </a:r>
          </a:p>
          <a:p>
            <a:pPr marL="514350" indent="-514350">
              <a:buFont typeface="+mj-lt"/>
              <a:buAutoNum type="arabicPeriod"/>
            </a:pPr>
            <a:r>
              <a:rPr lang="en-US" dirty="0"/>
              <a:t>understand how total quality management can improve goods and services.</a:t>
            </a:r>
          </a:p>
          <a:p>
            <a:pPr marL="514350" indent="-514350">
              <a:buFont typeface="+mj-lt"/>
              <a:buAutoNum type="arabicPeriod"/>
            </a:pPr>
            <a:r>
              <a:rPr lang="en-US" dirty="0"/>
              <a:t>understand important new terms.</a:t>
            </a:r>
          </a:p>
        </p:txBody>
      </p:sp>
    </p:spTree>
    <p:custDataLst>
      <p:tags r:id="rId1"/>
    </p:custDataLst>
    <p:extLst>
      <p:ext uri="{BB962C8B-B14F-4D97-AF65-F5344CB8AC3E}">
        <p14:creationId xmlns:p14="http://schemas.microsoft.com/office/powerpoint/2010/main" val="32555037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animEffect transition="in" filter="wipe(up)">
                                      <p:cBhvr>
                                        <p:cTn id="27" dur="500"/>
                                        <p:tgtEl>
                                          <p:spTgt spid="59395">
                                            <p:txEl>
                                              <p:pRg st="5" end="5"/>
                                            </p:txEl>
                                          </p:spTgt>
                                        </p:tgtEl>
                                      </p:cBhvr>
                                    </p:animEffect>
                                  </p:childTnLst>
                                </p:cTn>
                              </p:par>
                            </p:childTnLst>
                          </p:cTn>
                        </p:par>
                        <p:par>
                          <p:cTn id="28" fill="hold" nodeType="afterGroup">
                            <p:stCondLst>
                              <p:cond delay="3000"/>
                            </p:stCondLst>
                            <p:childTnLst>
                              <p:par>
                                <p:cTn id="29" presetID="22" presetClass="entr" presetSubtype="1" fill="hold" nodeType="after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animEffect transition="in" filter="wipe(up)">
                                      <p:cBhvr>
                                        <p:cTn id="31" dur="500"/>
                                        <p:tgtEl>
                                          <p:spTgt spid="593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19" descr="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1475" y="1447800"/>
            <a:ext cx="107632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Line 5"/>
          <p:cNvSpPr>
            <a:spLocks noChangeShapeType="1"/>
          </p:cNvSpPr>
          <p:nvPr/>
        </p:nvSpPr>
        <p:spPr bwMode="auto">
          <a:xfrm flipH="1" flipV="1">
            <a:off x="5029200" y="3886200"/>
            <a:ext cx="0" cy="304800"/>
          </a:xfrm>
          <a:prstGeom prst="line">
            <a:avLst/>
          </a:prstGeom>
          <a:noFill/>
          <a:ln w="381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AutoShape 28"/>
          <p:cNvSpPr>
            <a:spLocks noChangeArrowheads="1"/>
          </p:cNvSpPr>
          <p:nvPr/>
        </p:nvSpPr>
        <p:spPr bwMode="auto">
          <a:xfrm>
            <a:off x="3429000" y="4495800"/>
            <a:ext cx="2590800" cy="1981200"/>
          </a:xfrm>
          <a:prstGeom prst="roundRect">
            <a:avLst>
              <a:gd name="adj" fmla="val 16667"/>
            </a:avLst>
          </a:prstGeom>
          <a:solidFill>
            <a:srgbClr val="FF0000"/>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marL="173038" indent="-173038" algn="l"/>
            <a:r>
              <a:rPr lang="en-US" sz="2000" b="1" u="sng" dirty="0">
                <a:latin typeface="Arial" pitchFamily="34" charset="0"/>
                <a:cs typeface="Arial" pitchFamily="34" charset="0"/>
              </a:rPr>
              <a:t>New-Product Development</a:t>
            </a:r>
          </a:p>
          <a:p>
            <a:pPr marL="173038" indent="-173038" algn="l">
              <a:buFontTx/>
              <a:buChar char="•"/>
            </a:pPr>
            <a:r>
              <a:rPr lang="en-US" sz="2000" b="1" dirty="0">
                <a:latin typeface="Arial" pitchFamily="34" charset="0"/>
                <a:cs typeface="Arial" pitchFamily="34" charset="0"/>
              </a:rPr>
              <a:t>5-step process</a:t>
            </a:r>
          </a:p>
          <a:p>
            <a:pPr marL="173038" indent="-173038" algn="l">
              <a:buFontTx/>
              <a:buChar char="•"/>
            </a:pPr>
            <a:r>
              <a:rPr lang="en-US" sz="2000" b="1" dirty="0">
                <a:latin typeface="Arial" pitchFamily="34" charset="0"/>
                <a:cs typeface="Arial" pitchFamily="34" charset="0"/>
              </a:rPr>
              <a:t>Success factors</a:t>
            </a:r>
          </a:p>
        </p:txBody>
      </p:sp>
      <p:sp>
        <p:nvSpPr>
          <p:cNvPr id="25" name="Line 9"/>
          <p:cNvSpPr>
            <a:spLocks noChangeShapeType="1"/>
          </p:cNvSpPr>
          <p:nvPr/>
        </p:nvSpPr>
        <p:spPr bwMode="auto">
          <a:xfrm rot="-5400000" flipH="1" flipV="1">
            <a:off x="4724400" y="4343400"/>
            <a:ext cx="304800" cy="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38" name="Rectangle 2"/>
          <p:cNvSpPr>
            <a:spLocks noGrp="1" noChangeArrowheads="1"/>
          </p:cNvSpPr>
          <p:nvPr>
            <p:ph type="title"/>
          </p:nvPr>
        </p:nvSpPr>
        <p:spPr>
          <a:xfrm>
            <a:off x="457200" y="228600"/>
            <a:ext cx="8229600" cy="1398587"/>
          </a:xfrm>
        </p:spPr>
        <p:txBody>
          <a:bodyPr>
            <a:noAutofit/>
          </a:bodyPr>
          <a:lstStyle/>
          <a:p>
            <a:r>
              <a:rPr lang="en-US" altLang="en-US" sz="3200" dirty="0"/>
              <a:t>The Role of Product Management and New-Product Development in Marketing Strategy (Exhibit 9-1)</a:t>
            </a:r>
            <a:endParaRPr lang="en-US" sz="3200" dirty="0"/>
          </a:p>
        </p:txBody>
      </p:sp>
      <p:sp>
        <p:nvSpPr>
          <p:cNvPr id="10" name="Line 5"/>
          <p:cNvSpPr>
            <a:spLocks noChangeShapeType="1"/>
          </p:cNvSpPr>
          <p:nvPr/>
        </p:nvSpPr>
        <p:spPr bwMode="auto">
          <a:xfrm flipH="1" flipV="1">
            <a:off x="1911350" y="1816100"/>
            <a:ext cx="3200400" cy="12700"/>
          </a:xfrm>
          <a:prstGeom prst="line">
            <a:avLst/>
          </a:prstGeom>
          <a:noFill/>
          <a:ln w="38100">
            <a:solidFill>
              <a:srgbClr val="DB3D57"/>
            </a:solidFill>
            <a:prstDash val="sysDot"/>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AutoShape 25"/>
          <p:cNvSpPr>
            <a:spLocks noChangeArrowheads="1"/>
          </p:cNvSpPr>
          <p:nvPr/>
        </p:nvSpPr>
        <p:spPr bwMode="auto">
          <a:xfrm>
            <a:off x="533400" y="2286000"/>
            <a:ext cx="2743200" cy="1600200"/>
          </a:xfrm>
          <a:prstGeom prst="roundRect">
            <a:avLst>
              <a:gd name="adj" fmla="val 16667"/>
            </a:avLst>
          </a:prstGeom>
          <a:solidFill>
            <a:srgbClr val="FF0000"/>
          </a:solidFill>
          <a:ln>
            <a:solidFill>
              <a:srgbClr val="FFFFFF"/>
            </a:solidFill>
            <a:prstDash val="sysDash"/>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latin typeface="Arial" pitchFamily="34" charset="0"/>
                <a:cs typeface="Arial" pitchFamily="34" charset="0"/>
              </a:rPr>
              <a:t>Chapter 8:  Elements of Product Planning for Goods and Services</a:t>
            </a:r>
          </a:p>
        </p:txBody>
      </p:sp>
      <p:sp>
        <p:nvSpPr>
          <p:cNvPr id="14" name="AutoShape 27"/>
          <p:cNvSpPr>
            <a:spLocks noChangeArrowheads="1"/>
          </p:cNvSpPr>
          <p:nvPr/>
        </p:nvSpPr>
        <p:spPr bwMode="auto">
          <a:xfrm>
            <a:off x="6096001" y="4495800"/>
            <a:ext cx="2895600" cy="1981200"/>
          </a:xfrm>
          <a:prstGeom prst="roundRect">
            <a:avLst>
              <a:gd name="adj" fmla="val 16667"/>
            </a:avLst>
          </a:prstGeom>
          <a:solidFill>
            <a:srgbClr val="FF0000"/>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marL="173038" indent="-173038" algn="l"/>
            <a:r>
              <a:rPr lang="en-US" sz="2000" b="1" u="sng" dirty="0">
                <a:latin typeface="Arial" pitchFamily="34" charset="0"/>
                <a:cs typeface="Arial" pitchFamily="34" charset="0"/>
              </a:rPr>
              <a:t>Managing Products</a:t>
            </a:r>
          </a:p>
          <a:p>
            <a:pPr marL="173038" indent="-173038" algn="l">
              <a:buFontTx/>
              <a:buChar char="•"/>
            </a:pPr>
            <a:r>
              <a:rPr lang="en-US" sz="2000" b="1" dirty="0">
                <a:latin typeface="Arial" pitchFamily="34" charset="0"/>
                <a:cs typeface="Arial" pitchFamily="34" charset="0"/>
              </a:rPr>
              <a:t>Product managers</a:t>
            </a:r>
          </a:p>
          <a:p>
            <a:pPr marL="173038" indent="-173038" algn="l">
              <a:buFontTx/>
              <a:buChar char="•"/>
            </a:pPr>
            <a:r>
              <a:rPr lang="en-US" sz="2000" b="1" dirty="0">
                <a:latin typeface="Arial" pitchFamily="34" charset="0"/>
                <a:cs typeface="Arial" pitchFamily="34" charset="0"/>
              </a:rPr>
              <a:t>Managing product quality</a:t>
            </a:r>
          </a:p>
        </p:txBody>
      </p:sp>
      <p:sp>
        <p:nvSpPr>
          <p:cNvPr id="20" name="AutoShape 35"/>
          <p:cNvSpPr>
            <a:spLocks noChangeArrowheads="1"/>
          </p:cNvSpPr>
          <p:nvPr/>
        </p:nvSpPr>
        <p:spPr bwMode="auto">
          <a:xfrm>
            <a:off x="533400" y="4495800"/>
            <a:ext cx="2819400" cy="1981200"/>
          </a:xfrm>
          <a:prstGeom prst="roundRect">
            <a:avLst>
              <a:gd name="adj" fmla="val 16667"/>
            </a:avLst>
          </a:prstGeom>
          <a:solidFill>
            <a:srgbClr val="FF0000"/>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marL="173038" indent="-173038" algn="l"/>
            <a:r>
              <a:rPr lang="en-US" sz="2000" b="1" u="sng" dirty="0">
                <a:latin typeface="Arial" pitchFamily="34" charset="0"/>
                <a:cs typeface="Arial" pitchFamily="34" charset="0"/>
              </a:rPr>
              <a:t>The Product Life Cycle</a:t>
            </a:r>
          </a:p>
          <a:p>
            <a:pPr marL="173038" indent="-173038" algn="l">
              <a:buFontTx/>
              <a:buChar char="•"/>
            </a:pPr>
            <a:r>
              <a:rPr lang="en-US" sz="2000" b="1" dirty="0">
                <a:latin typeface="Arial" pitchFamily="34" charset="0"/>
                <a:cs typeface="Arial" pitchFamily="34" charset="0"/>
              </a:rPr>
              <a:t>Stages</a:t>
            </a:r>
          </a:p>
          <a:p>
            <a:pPr marL="173038" indent="-173038" algn="l">
              <a:buFontTx/>
              <a:buChar char="•"/>
            </a:pPr>
            <a:r>
              <a:rPr lang="en-US" sz="2000" b="1" dirty="0">
                <a:latin typeface="Arial" pitchFamily="34" charset="0"/>
                <a:cs typeface="Arial" pitchFamily="34" charset="0"/>
              </a:rPr>
              <a:t>Strategy planning for stages</a:t>
            </a:r>
          </a:p>
        </p:txBody>
      </p:sp>
      <p:sp>
        <p:nvSpPr>
          <p:cNvPr id="21" name="AutoShape 8"/>
          <p:cNvSpPr>
            <a:spLocks noChangeArrowheads="1"/>
          </p:cNvSpPr>
          <p:nvPr/>
        </p:nvSpPr>
        <p:spPr bwMode="auto">
          <a:xfrm>
            <a:off x="3733800" y="2286000"/>
            <a:ext cx="2743200" cy="1600200"/>
          </a:xfrm>
          <a:prstGeom prst="roundRect">
            <a:avLst>
              <a:gd name="adj" fmla="val 16667"/>
            </a:avLst>
          </a:prstGeom>
          <a:solidFill>
            <a:srgbClr val="FF0000"/>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latin typeface="Arial" pitchFamily="34" charset="0"/>
                <a:cs typeface="Arial" pitchFamily="34" charset="0"/>
              </a:rPr>
              <a:t>Chapter 9:  Product Management and New-Product Development</a:t>
            </a:r>
          </a:p>
        </p:txBody>
      </p:sp>
      <p:sp>
        <p:nvSpPr>
          <p:cNvPr id="22" name="Line 6"/>
          <p:cNvSpPr>
            <a:spLocks noChangeShapeType="1"/>
          </p:cNvSpPr>
          <p:nvPr/>
        </p:nvSpPr>
        <p:spPr bwMode="auto">
          <a:xfrm rot="-5400000" flipH="1" flipV="1">
            <a:off x="1676400" y="2057400"/>
            <a:ext cx="457200" cy="0"/>
          </a:xfrm>
          <a:prstGeom prst="line">
            <a:avLst/>
          </a:prstGeom>
          <a:noFill/>
          <a:ln w="38100">
            <a:solidFill>
              <a:srgbClr val="DB3D57"/>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 name="Line 9"/>
          <p:cNvSpPr>
            <a:spLocks noChangeShapeType="1"/>
          </p:cNvSpPr>
          <p:nvPr/>
        </p:nvSpPr>
        <p:spPr bwMode="auto">
          <a:xfrm rot="-5400000" flipH="1" flipV="1">
            <a:off x="4876800" y="2057400"/>
            <a:ext cx="457200" cy="0"/>
          </a:xfrm>
          <a:prstGeom prst="line">
            <a:avLst/>
          </a:prstGeom>
          <a:noFill/>
          <a:ln w="38100">
            <a:solidFill>
              <a:srgbClr val="DB3D57"/>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8" name="Line 9"/>
          <p:cNvSpPr>
            <a:spLocks noChangeShapeType="1"/>
          </p:cNvSpPr>
          <p:nvPr/>
        </p:nvSpPr>
        <p:spPr bwMode="auto">
          <a:xfrm rot="-5400000" flipH="1" flipV="1">
            <a:off x="7543800" y="4343400"/>
            <a:ext cx="304800" cy="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 name="Line 5"/>
          <p:cNvSpPr>
            <a:spLocks noChangeShapeType="1"/>
          </p:cNvSpPr>
          <p:nvPr/>
        </p:nvSpPr>
        <p:spPr bwMode="auto">
          <a:xfrm flipH="1" flipV="1">
            <a:off x="1981200" y="4191000"/>
            <a:ext cx="3048000" cy="0"/>
          </a:xfrm>
          <a:prstGeom prst="line">
            <a:avLst/>
          </a:prstGeom>
          <a:noFill/>
          <a:ln w="381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 name="Line 9"/>
          <p:cNvSpPr>
            <a:spLocks noChangeShapeType="1"/>
          </p:cNvSpPr>
          <p:nvPr/>
        </p:nvSpPr>
        <p:spPr bwMode="auto">
          <a:xfrm rot="-5400000" flipH="1" flipV="1">
            <a:off x="1828800" y="4343400"/>
            <a:ext cx="304800" cy="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0" name="Line 5"/>
          <p:cNvSpPr>
            <a:spLocks noChangeShapeType="1"/>
          </p:cNvSpPr>
          <p:nvPr/>
        </p:nvSpPr>
        <p:spPr bwMode="auto">
          <a:xfrm flipH="1" flipV="1">
            <a:off x="4876800" y="4191000"/>
            <a:ext cx="2819400" cy="0"/>
          </a:xfrm>
          <a:prstGeom prst="line">
            <a:avLst/>
          </a:prstGeom>
          <a:noFill/>
          <a:ln w="381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 name="Line 5"/>
          <p:cNvSpPr>
            <a:spLocks noChangeShapeType="1"/>
          </p:cNvSpPr>
          <p:nvPr/>
        </p:nvSpPr>
        <p:spPr bwMode="auto">
          <a:xfrm flipH="1" flipV="1">
            <a:off x="5105400" y="1828800"/>
            <a:ext cx="2952750" cy="12700"/>
          </a:xfrm>
          <a:prstGeom prst="line">
            <a:avLst/>
          </a:prstGeom>
          <a:noFill/>
          <a:ln w="38100">
            <a:solidFill>
              <a:srgbClr val="DB3D57"/>
            </a:solidFill>
            <a:round/>
            <a:headEnd/>
            <a:tailEnd/>
          </a:ln>
          <a:extLst>
            <a:ext uri="{909E8E84-426E-40DD-AFC4-6F175D3DCCD1}">
              <a14:hiddenFill xmlns:a14="http://schemas.microsoft.com/office/drawing/2010/main">
                <a:noFill/>
              </a14:hiddenFill>
            </a:ext>
          </a:extLst>
        </p:spPr>
        <p:txBody>
          <a:bodyPr/>
          <a:lstStyle/>
          <a:p>
            <a:endParaRPr lang="en-US" dirty="0"/>
          </a:p>
        </p:txBody>
      </p:sp>
    </p:spTree>
    <p:custDataLst>
      <p:tags r:id="rId1"/>
    </p:custDataLst>
    <p:extLst>
      <p:ext uri="{BB962C8B-B14F-4D97-AF65-F5344CB8AC3E}">
        <p14:creationId xmlns:p14="http://schemas.microsoft.com/office/powerpoint/2010/main" val="156879515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nodeType="afterGroup">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childTnLst>
                          </p:cTn>
                        </p:par>
                        <p:par>
                          <p:cTn id="36" fill="hold" nodeType="afterGroup">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nodeType="afterGroup">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nodeType="afterGroup">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par>
                          <p:cTn id="51" fill="hold" nodeType="afterGroup">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nodeType="afterGroup">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up)">
                                      <p:cBhvr>
                                        <p:cTn id="58" dur="500"/>
                                        <p:tgtEl>
                                          <p:spTgt spid="28"/>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up)">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7" grpId="0" animBg="1"/>
      <p:bldP spid="25" grpId="0" animBg="1"/>
      <p:bldP spid="10" grpId="0" animBg="1"/>
      <p:bldP spid="11" grpId="0" animBg="1"/>
      <p:bldP spid="14" grpId="0" animBg="1"/>
      <p:bldP spid="20" grpId="0" animBg="1"/>
      <p:bldP spid="21" grpId="0" animBg="1"/>
      <p:bldP spid="22" grpId="0" animBg="1"/>
      <p:bldP spid="23" grpId="0" animBg="1"/>
      <p:bldP spid="28" grpId="0" animBg="1"/>
      <p:bldP spid="26" grpId="0" animBg="1"/>
      <p:bldP spid="27" grpId="0" animBg="1"/>
      <p:bldP spid="30"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 name="Picture 3" descr="21-4prodlifecycl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65" y="1836598"/>
            <a:ext cx="9116046" cy="456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21-4prodlifecycl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79" y="1844675"/>
            <a:ext cx="9114421"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21-4prodlifecycle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79" y="1839291"/>
            <a:ext cx="9114421" cy="45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6" descr="21-4prodlifecycle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79" y="1851646"/>
            <a:ext cx="9114421" cy="4485720"/>
          </a:xfrm>
          <a:prstGeom prst="rect">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a:spLocks noGrp="1" noChangeArrowheads="1"/>
          </p:cNvSpPr>
          <p:nvPr>
            <p:ph type="title"/>
          </p:nvPr>
        </p:nvSpPr>
        <p:spPr/>
        <p:txBody>
          <a:bodyPr>
            <a:normAutofit/>
          </a:bodyPr>
          <a:lstStyle/>
          <a:p>
            <a:r>
              <a:rPr lang="en-US" sz="4000" dirty="0"/>
              <a:t>Typical Life Cycle of a New Product Concept (Exhibit 9-2) </a:t>
            </a:r>
          </a:p>
        </p:txBody>
      </p:sp>
    </p:spTree>
    <p:custDataLst>
      <p:tags r:id="rId1"/>
    </p:custDataLst>
    <p:extLst>
      <p:ext uri="{BB962C8B-B14F-4D97-AF65-F5344CB8AC3E}">
        <p14:creationId xmlns:p14="http://schemas.microsoft.com/office/powerpoint/2010/main" val="13032602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382000" cy="1484312"/>
          </a:xfrm>
        </p:spPr>
        <p:txBody>
          <a:bodyPr>
            <a:normAutofit/>
          </a:bodyPr>
          <a:lstStyle/>
          <a:p>
            <a:r>
              <a:rPr lang="en-IN" dirty="0"/>
              <a:t>Market Introduction—Investing in the Future</a:t>
            </a:r>
            <a:endParaRPr lang="en-US" dirty="0"/>
          </a:p>
        </p:txBody>
      </p:sp>
      <p:sp>
        <p:nvSpPr>
          <p:cNvPr id="5" name="Rectangle 4"/>
          <p:cNvSpPr/>
          <p:nvPr/>
        </p:nvSpPr>
        <p:spPr>
          <a:xfrm>
            <a:off x="914400" y="2057400"/>
            <a:ext cx="7543800" cy="4191000"/>
          </a:xfrm>
          <a:prstGeom prst="rect">
            <a:avLst/>
          </a:prstGeom>
          <a:ln>
            <a:noFill/>
          </a:ln>
        </p:spPr>
      </p:sp>
      <p:sp>
        <p:nvSpPr>
          <p:cNvPr id="6" name="Rounded Rectangle 5"/>
          <p:cNvSpPr/>
          <p:nvPr/>
        </p:nvSpPr>
        <p:spPr>
          <a:xfrm>
            <a:off x="1302087" y="2057911"/>
            <a:ext cx="3223059" cy="1933835"/>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a:t>Low sales</a:t>
            </a:r>
          </a:p>
        </p:txBody>
      </p:sp>
      <p:sp>
        <p:nvSpPr>
          <p:cNvPr id="7" name="Rounded Rectangle 6"/>
          <p:cNvSpPr/>
          <p:nvPr/>
        </p:nvSpPr>
        <p:spPr>
          <a:xfrm>
            <a:off x="4847452" y="2057911"/>
            <a:ext cx="3223059" cy="1933835"/>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a:t>Informative promotion</a:t>
            </a:r>
          </a:p>
        </p:txBody>
      </p:sp>
      <p:sp>
        <p:nvSpPr>
          <p:cNvPr id="8" name="Rounded Rectangle 7"/>
          <p:cNvSpPr/>
          <p:nvPr/>
        </p:nvSpPr>
        <p:spPr>
          <a:xfrm>
            <a:off x="3074770" y="4314052"/>
            <a:ext cx="3223059" cy="1933835"/>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a:t>Invest for future profits</a:t>
            </a:r>
          </a:p>
        </p:txBody>
      </p:sp>
    </p:spTree>
    <p:custDataLst>
      <p:tags r:id="rId1"/>
    </p:custDataLst>
    <p:extLst>
      <p:ext uri="{BB962C8B-B14F-4D97-AF65-F5344CB8AC3E}">
        <p14:creationId xmlns:p14="http://schemas.microsoft.com/office/powerpoint/2010/main" val="73651804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6"/>
                                        </p:tgtEl>
                                        <p:attrNameLst>
                                          <p:attrName>style.color</p:attrName>
                                        </p:attrNameLst>
                                      </p:cBhvr>
                                      <p:by>
                                        <p:hsl h="0" s="-70588" l="0"/>
                                      </p:by>
                                    </p:animClr>
                                    <p:animClr clrSpc="hsl" dir="cw">
                                      <p:cBhvr>
                                        <p:cTn id="12" dur="500" fill="hold"/>
                                        <p:tgtEl>
                                          <p:spTgt spid="6"/>
                                        </p:tgtEl>
                                        <p:attrNameLst>
                                          <p:attrName>fillcolor</p:attrName>
                                        </p:attrNameLst>
                                      </p:cBhvr>
                                      <p:by>
                                        <p:hsl h="0" s="-70588" l="0"/>
                                      </p:by>
                                    </p:animClr>
                                    <p:animClr clrSpc="hsl" dir="cw">
                                      <p:cBhvr>
                                        <p:cTn id="13" dur="500" fill="hold"/>
                                        <p:tgtEl>
                                          <p:spTgt spid="6"/>
                                        </p:tgtEl>
                                        <p:attrNameLst>
                                          <p:attrName>stroke.color</p:attrName>
                                        </p:attrNameLst>
                                      </p:cBhvr>
                                      <p:by>
                                        <p:hsl h="0" s="-70588" l="0"/>
                                      </p:by>
                                    </p:animClr>
                                    <p:set>
                                      <p:cBhvr>
                                        <p:cTn id="14" dur="500" fill="hold"/>
                                        <p:tgtEl>
                                          <p:spTgt spid="6"/>
                                        </p:tgtEl>
                                        <p:attrNameLst>
                                          <p:attrName>fill.type</p:attrName>
                                        </p:attrNameLst>
                                      </p:cBhvr>
                                      <p:to>
                                        <p:strVal val="solid"/>
                                      </p:to>
                                    </p:se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mph" presetSubtype="0" fill="hold" grpId="1" nodeType="clickEffect">
                                  <p:stCondLst>
                                    <p:cond delay="0"/>
                                  </p:stCondLst>
                                  <p:childTnLst>
                                    <p:animClr clrSpc="hsl" dir="cw">
                                      <p:cBhvr override="childStyle">
                                        <p:cTn id="21" dur="500" fill="hold"/>
                                        <p:tgtEl>
                                          <p:spTgt spid="7"/>
                                        </p:tgtEl>
                                        <p:attrNameLst>
                                          <p:attrName>style.color</p:attrName>
                                        </p:attrNameLst>
                                      </p:cBhvr>
                                      <p:by>
                                        <p:hsl h="0" s="-70588" l="0"/>
                                      </p:by>
                                    </p:animClr>
                                    <p:animClr clrSpc="hsl" dir="cw">
                                      <p:cBhvr>
                                        <p:cTn id="22" dur="500" fill="hold"/>
                                        <p:tgtEl>
                                          <p:spTgt spid="7"/>
                                        </p:tgtEl>
                                        <p:attrNameLst>
                                          <p:attrName>fillcolor</p:attrName>
                                        </p:attrNameLst>
                                      </p:cBhvr>
                                      <p:by>
                                        <p:hsl h="0" s="-70588" l="0"/>
                                      </p:by>
                                    </p:animClr>
                                    <p:animClr clrSpc="hsl" dir="cw">
                                      <p:cBhvr>
                                        <p:cTn id="23" dur="500" fill="hold"/>
                                        <p:tgtEl>
                                          <p:spTgt spid="7"/>
                                        </p:tgtEl>
                                        <p:attrNameLst>
                                          <p:attrName>stroke.color</p:attrName>
                                        </p:attrNameLst>
                                      </p:cBhvr>
                                      <p:by>
                                        <p:hsl h="0" s="-70588" l="0"/>
                                      </p:by>
                                    </p:animClr>
                                    <p:set>
                                      <p:cBhvr>
                                        <p:cTn id="24" dur="500" fill="hold"/>
                                        <p:tgtEl>
                                          <p:spTgt spid="7"/>
                                        </p:tgtEl>
                                        <p:attrNameLst>
                                          <p:attrName>fill.type</p:attrName>
                                        </p:attrNameLst>
                                      </p:cBhvr>
                                      <p:to>
                                        <p:strVal val="solid"/>
                                      </p:to>
                                    </p:set>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398587"/>
          </a:xfrm>
        </p:spPr>
        <p:txBody>
          <a:bodyPr>
            <a:normAutofit fontScale="90000"/>
          </a:bodyPr>
          <a:lstStyle/>
          <a:p>
            <a:r>
              <a:rPr lang="en-US" altLang="en-US" dirty="0"/>
              <a:t>Market Growth Stage—Profits Go Up and Down</a:t>
            </a:r>
            <a:endParaRPr lang="en-US" dirty="0"/>
          </a:p>
        </p:txBody>
      </p:sp>
      <p:sp>
        <p:nvSpPr>
          <p:cNvPr id="6" name="Line 3"/>
          <p:cNvSpPr>
            <a:spLocks noChangeShapeType="1"/>
          </p:cNvSpPr>
          <p:nvPr/>
        </p:nvSpPr>
        <p:spPr bwMode="auto">
          <a:xfrm>
            <a:off x="3505200" y="34290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7" name="AutoShape 4"/>
          <p:cNvSpPr>
            <a:spLocks noChangeArrowheads="1"/>
          </p:cNvSpPr>
          <p:nvPr/>
        </p:nvSpPr>
        <p:spPr bwMode="auto">
          <a:xfrm>
            <a:off x="4648200" y="29210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Monopolistic Competition Develops</a:t>
            </a:r>
          </a:p>
        </p:txBody>
      </p:sp>
      <p:sp>
        <p:nvSpPr>
          <p:cNvPr id="8" name="Line 7"/>
          <p:cNvSpPr>
            <a:spLocks noChangeShapeType="1"/>
          </p:cNvSpPr>
          <p:nvPr/>
        </p:nvSpPr>
        <p:spPr bwMode="auto">
          <a:xfrm flipV="1">
            <a:off x="3505200" y="1828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9" name="AutoShape 8"/>
          <p:cNvSpPr>
            <a:spLocks noChangeArrowheads="1"/>
          </p:cNvSpPr>
          <p:nvPr/>
        </p:nvSpPr>
        <p:spPr bwMode="auto">
          <a:xfrm>
            <a:off x="4648200" y="13716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Innovation Attracts Competition</a:t>
            </a:r>
          </a:p>
        </p:txBody>
      </p:sp>
      <p:sp>
        <p:nvSpPr>
          <p:cNvPr id="10" name="Line 12"/>
          <p:cNvSpPr>
            <a:spLocks noChangeShapeType="1"/>
          </p:cNvSpPr>
          <p:nvPr/>
        </p:nvSpPr>
        <p:spPr bwMode="auto">
          <a:xfrm>
            <a:off x="3505200" y="3429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1" name="AutoShape 13"/>
          <p:cNvSpPr>
            <a:spLocks noChangeArrowheads="1"/>
          </p:cNvSpPr>
          <p:nvPr/>
        </p:nvSpPr>
        <p:spPr bwMode="auto">
          <a:xfrm>
            <a:off x="4648200" y="44958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Profits Peak and Then Decline</a:t>
            </a:r>
          </a:p>
        </p:txBody>
      </p:sp>
      <p:pic>
        <p:nvPicPr>
          <p:cNvPr id="21513" name="Picture 14"/>
          <p:cNvPicPr>
            <a:picLocks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76300" y="2313547"/>
            <a:ext cx="2667000" cy="21102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4" name="Text Box 16"/>
          <p:cNvSpPr txBox="1">
            <a:spLocks noChangeArrowheads="1"/>
          </p:cNvSpPr>
          <p:nvPr/>
        </p:nvSpPr>
        <p:spPr bwMode="auto">
          <a:xfrm>
            <a:off x="-76200" y="5881688"/>
            <a:ext cx="9144000" cy="5191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t>Don’t Ignore Long-Term Competitive Trends!</a:t>
            </a:r>
          </a:p>
        </p:txBody>
      </p:sp>
      <p:sp>
        <p:nvSpPr>
          <p:cNvPr id="2" name="TextBox 1"/>
          <p:cNvSpPr txBox="1"/>
          <p:nvPr/>
        </p:nvSpPr>
        <p:spPr>
          <a:xfrm rot="16200000">
            <a:off x="-938976" y="3343989"/>
            <a:ext cx="3048000" cy="246221"/>
          </a:xfrm>
          <a:prstGeom prst="rect">
            <a:avLst/>
          </a:prstGeom>
          <a:noFill/>
        </p:spPr>
        <p:txBody>
          <a:bodyPr wrap="square" rtlCol="0">
            <a:spAutoFit/>
          </a:bodyPr>
          <a:lstStyle/>
          <a:p>
            <a:r>
              <a:rPr lang="de-DE" sz="1000" dirty="0"/>
              <a:t>©</a:t>
            </a:r>
            <a:r>
              <a:rPr lang="en-US" sz="1000" dirty="0"/>
              <a:t>Shutterstock / </a:t>
            </a:r>
            <a:r>
              <a:rPr lang="en-US" sz="1000" dirty="0" err="1"/>
              <a:t>DenisNata</a:t>
            </a:r>
            <a:endParaRPr lang="en-US" sz="1000" dirty="0"/>
          </a:p>
        </p:txBody>
      </p:sp>
    </p:spTree>
    <p:custDataLst>
      <p:tags r:id="rId1"/>
    </p:custDataLst>
    <p:extLst>
      <p:ext uri="{BB962C8B-B14F-4D97-AF65-F5344CB8AC3E}">
        <p14:creationId xmlns:p14="http://schemas.microsoft.com/office/powerpoint/2010/main" val="9347807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9"/>
                                        </p:tgtEl>
                                        <p:attrNameLst>
                                          <p:attrName>style.color</p:attrName>
                                        </p:attrNameLst>
                                      </p:cBhvr>
                                      <p:by>
                                        <p:hsl h="0" s="-70588" l="0"/>
                                      </p:by>
                                    </p:animClr>
                                    <p:animClr clrSpc="hsl" dir="cw">
                                      <p:cBhvr>
                                        <p:cTn id="16" dur="500" fill="hold"/>
                                        <p:tgtEl>
                                          <p:spTgt spid="9"/>
                                        </p:tgtEl>
                                        <p:attrNameLst>
                                          <p:attrName>fillcolor</p:attrName>
                                        </p:attrNameLst>
                                      </p:cBhvr>
                                      <p:by>
                                        <p:hsl h="0" s="-70588" l="0"/>
                                      </p:by>
                                    </p:animClr>
                                    <p:animClr clrSpc="hsl" dir="cw">
                                      <p:cBhvr>
                                        <p:cTn id="17" dur="500" fill="hold"/>
                                        <p:tgtEl>
                                          <p:spTgt spid="9"/>
                                        </p:tgtEl>
                                        <p:attrNameLst>
                                          <p:attrName>stroke.color</p:attrName>
                                        </p:attrNameLst>
                                      </p:cBhvr>
                                      <p:by>
                                        <p:hsl h="0" s="-70588" l="0"/>
                                      </p:by>
                                    </p:animClr>
                                    <p:set>
                                      <p:cBhvr>
                                        <p:cTn id="18" dur="500" fill="hold"/>
                                        <p:tgtEl>
                                          <p:spTgt spid="9"/>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7"/>
                                        </p:tgtEl>
                                        <p:attrNameLst>
                                          <p:attrName>style.color</p:attrName>
                                        </p:attrNameLst>
                                      </p:cBhvr>
                                      <p:by>
                                        <p:hsl h="0" s="-70588" l="0"/>
                                      </p:by>
                                    </p:animClr>
                                    <p:animClr clrSpc="hsl" dir="cw">
                                      <p:cBhvr>
                                        <p:cTn id="31" dur="500" fill="hold"/>
                                        <p:tgtEl>
                                          <p:spTgt spid="7"/>
                                        </p:tgtEl>
                                        <p:attrNameLst>
                                          <p:attrName>fillcolor</p:attrName>
                                        </p:attrNameLst>
                                      </p:cBhvr>
                                      <p:by>
                                        <p:hsl h="0" s="-70588" l="0"/>
                                      </p:by>
                                    </p:animClr>
                                    <p:animClr clrSpc="hsl" dir="cw">
                                      <p:cBhvr>
                                        <p:cTn id="32" dur="500" fill="hold"/>
                                        <p:tgtEl>
                                          <p:spTgt spid="7"/>
                                        </p:tgtEl>
                                        <p:attrNameLst>
                                          <p:attrName>stroke.color</p:attrName>
                                        </p:attrNameLst>
                                      </p:cBhvr>
                                      <p:by>
                                        <p:hsl h="0" s="-70588" l="0"/>
                                      </p:by>
                                    </p:animClr>
                                    <p:set>
                                      <p:cBhvr>
                                        <p:cTn id="33" dur="500" fill="hold"/>
                                        <p:tgtEl>
                                          <p:spTgt spid="7"/>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nodeType="afterGroup">
                            <p:stCondLst>
                              <p:cond delay="1500"/>
                            </p:stCondLst>
                            <p:childTnLst>
                              <p:par>
                                <p:cTn id="43" presetID="4" presetClass="entr" presetSubtype="3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ox(out)">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9" grpId="0" animBg="1"/>
      <p:bldP spid="9" grpId="1" animBg="1"/>
      <p:bldP spid="10" grpId="0" animBg="1"/>
      <p:bldP spid="11" grpId="0" animBg="1"/>
      <p:bldP spid="1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76200"/>
            <a:ext cx="8229600" cy="1398587"/>
          </a:xfrm>
        </p:spPr>
        <p:txBody>
          <a:bodyPr>
            <a:normAutofit fontScale="90000"/>
          </a:bodyPr>
          <a:lstStyle/>
          <a:p>
            <a:r>
              <a:rPr lang="en-US" dirty="0"/>
              <a:t>Market Maturity Stage—Sales Level Off, Profits Decline</a:t>
            </a:r>
          </a:p>
        </p:txBody>
      </p:sp>
      <p:sp>
        <p:nvSpPr>
          <p:cNvPr id="15" name="AutoShape 3"/>
          <p:cNvSpPr>
            <a:spLocks noChangeArrowheads="1"/>
          </p:cNvSpPr>
          <p:nvPr/>
        </p:nvSpPr>
        <p:spPr bwMode="auto">
          <a:xfrm>
            <a:off x="4330700" y="15240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100" b="1" dirty="0">
                <a:latin typeface="Arial" pitchFamily="34" charset="0"/>
                <a:cs typeface="Arial" pitchFamily="34" charset="0"/>
              </a:rPr>
              <a:t>Persuasive, More Costly Promotion</a:t>
            </a:r>
          </a:p>
        </p:txBody>
      </p:sp>
      <p:sp>
        <p:nvSpPr>
          <p:cNvPr id="16" name="Line 4"/>
          <p:cNvSpPr>
            <a:spLocks noChangeShapeType="1"/>
          </p:cNvSpPr>
          <p:nvPr/>
        </p:nvSpPr>
        <p:spPr bwMode="auto">
          <a:xfrm flipV="1">
            <a:off x="3035300" y="1981200"/>
            <a:ext cx="12954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7" name="AutoShape 6"/>
          <p:cNvSpPr>
            <a:spLocks noChangeArrowheads="1"/>
          </p:cNvSpPr>
          <p:nvPr/>
        </p:nvSpPr>
        <p:spPr bwMode="auto">
          <a:xfrm>
            <a:off x="4330700" y="28194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100" b="1" dirty="0">
                <a:latin typeface="Arial" pitchFamily="34" charset="0"/>
                <a:cs typeface="Arial" pitchFamily="34" charset="0"/>
              </a:rPr>
              <a:t>Brands Are More Similar</a:t>
            </a:r>
          </a:p>
        </p:txBody>
      </p:sp>
      <p:sp>
        <p:nvSpPr>
          <p:cNvPr id="18" name="Line 7"/>
          <p:cNvSpPr>
            <a:spLocks noChangeShapeType="1"/>
          </p:cNvSpPr>
          <p:nvPr/>
        </p:nvSpPr>
        <p:spPr bwMode="auto">
          <a:xfrm flipV="1">
            <a:off x="3035300" y="3276600"/>
            <a:ext cx="1295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9" name="AutoShape 9"/>
          <p:cNvSpPr>
            <a:spLocks noChangeArrowheads="1"/>
          </p:cNvSpPr>
          <p:nvPr/>
        </p:nvSpPr>
        <p:spPr bwMode="auto">
          <a:xfrm>
            <a:off x="4330700" y="4114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100" b="1" dirty="0">
                <a:latin typeface="Arial" pitchFamily="34" charset="0"/>
                <a:cs typeface="Arial" pitchFamily="34" charset="0"/>
              </a:rPr>
              <a:t>Greater Price Competition/Price Sensitivity</a:t>
            </a:r>
          </a:p>
        </p:txBody>
      </p:sp>
      <p:sp>
        <p:nvSpPr>
          <p:cNvPr id="20" name="Line 10"/>
          <p:cNvSpPr>
            <a:spLocks noChangeShapeType="1"/>
          </p:cNvSpPr>
          <p:nvPr/>
        </p:nvSpPr>
        <p:spPr bwMode="auto">
          <a:xfrm>
            <a:off x="3035300" y="3962400"/>
            <a:ext cx="12954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2" name="AutoShape 18"/>
          <p:cNvSpPr>
            <a:spLocks noChangeArrowheads="1"/>
          </p:cNvSpPr>
          <p:nvPr/>
        </p:nvSpPr>
        <p:spPr bwMode="auto">
          <a:xfrm>
            <a:off x="4330700" y="54102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100" b="1" dirty="0">
                <a:latin typeface="Arial" pitchFamily="34" charset="0"/>
                <a:cs typeface="Arial" pitchFamily="34" charset="0"/>
              </a:rPr>
              <a:t>Maturity May Last a Long Time</a:t>
            </a:r>
          </a:p>
        </p:txBody>
      </p:sp>
      <p:sp>
        <p:nvSpPr>
          <p:cNvPr id="23" name="Line 19"/>
          <p:cNvSpPr>
            <a:spLocks noChangeShapeType="1"/>
          </p:cNvSpPr>
          <p:nvPr/>
        </p:nvSpPr>
        <p:spPr bwMode="auto">
          <a:xfrm>
            <a:off x="3035300" y="3962400"/>
            <a:ext cx="12954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pic>
        <p:nvPicPr>
          <p:cNvPr id="22537" name="Picture 1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00090" y="2696237"/>
            <a:ext cx="2953819" cy="19618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57464" y="3644219"/>
            <a:ext cx="2668369" cy="246221"/>
          </a:xfrm>
          <a:prstGeom prst="rect">
            <a:avLst/>
          </a:prstGeom>
          <a:noFill/>
        </p:spPr>
        <p:txBody>
          <a:bodyPr wrap="square" rtlCol="0">
            <a:spAutoFit/>
          </a:bodyPr>
          <a:lstStyle/>
          <a:p>
            <a:r>
              <a:rPr lang="de-DE" sz="1000" dirty="0"/>
              <a:t>©</a:t>
            </a:r>
            <a:r>
              <a:rPr lang="en-US" sz="1000" dirty="0"/>
              <a:t>Shutterstock / Tatyana </a:t>
            </a:r>
            <a:r>
              <a:rPr lang="en-US" sz="1000" dirty="0" err="1"/>
              <a:t>Mi</a:t>
            </a:r>
            <a:endParaRPr lang="en-US" sz="1000" dirty="0"/>
          </a:p>
        </p:txBody>
      </p:sp>
    </p:spTree>
    <p:custDataLst>
      <p:tags r:id="rId1"/>
    </p:custDataLst>
    <p:extLst>
      <p:ext uri="{BB962C8B-B14F-4D97-AF65-F5344CB8AC3E}">
        <p14:creationId xmlns:p14="http://schemas.microsoft.com/office/powerpoint/2010/main" val="957795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5"/>
                                        </p:tgtEl>
                                        <p:attrNameLst>
                                          <p:attrName>style.color</p:attrName>
                                        </p:attrNameLst>
                                      </p:cBhvr>
                                      <p:by>
                                        <p:hsl h="0" s="-70588" l="0"/>
                                      </p:by>
                                    </p:animClr>
                                    <p:animClr clrSpc="hsl" dir="cw">
                                      <p:cBhvr>
                                        <p:cTn id="16" dur="500" fill="hold"/>
                                        <p:tgtEl>
                                          <p:spTgt spid="15"/>
                                        </p:tgtEl>
                                        <p:attrNameLst>
                                          <p:attrName>fillcolor</p:attrName>
                                        </p:attrNameLst>
                                      </p:cBhvr>
                                      <p:by>
                                        <p:hsl h="0" s="-70588" l="0"/>
                                      </p:by>
                                    </p:animClr>
                                    <p:animClr clrSpc="hsl" dir="cw">
                                      <p:cBhvr>
                                        <p:cTn id="17" dur="500" fill="hold"/>
                                        <p:tgtEl>
                                          <p:spTgt spid="15"/>
                                        </p:tgtEl>
                                        <p:attrNameLst>
                                          <p:attrName>stroke.color</p:attrName>
                                        </p:attrNameLst>
                                      </p:cBhvr>
                                      <p:by>
                                        <p:hsl h="0" s="-70588" l="0"/>
                                      </p:by>
                                    </p:animClr>
                                    <p:set>
                                      <p:cBhvr>
                                        <p:cTn id="18" dur="500" fill="hold"/>
                                        <p:tgtEl>
                                          <p:spTgt spid="15"/>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17"/>
                                        </p:tgtEl>
                                        <p:attrNameLst>
                                          <p:attrName>style.color</p:attrName>
                                        </p:attrNameLst>
                                      </p:cBhvr>
                                      <p:by>
                                        <p:hsl h="0" s="-70588" l="0"/>
                                      </p:by>
                                    </p:animClr>
                                    <p:animClr clrSpc="hsl" dir="cw">
                                      <p:cBhvr>
                                        <p:cTn id="31" dur="500" fill="hold"/>
                                        <p:tgtEl>
                                          <p:spTgt spid="17"/>
                                        </p:tgtEl>
                                        <p:attrNameLst>
                                          <p:attrName>fillcolor</p:attrName>
                                        </p:attrNameLst>
                                      </p:cBhvr>
                                      <p:by>
                                        <p:hsl h="0" s="-70588" l="0"/>
                                      </p:by>
                                    </p:animClr>
                                    <p:animClr clrSpc="hsl" dir="cw">
                                      <p:cBhvr>
                                        <p:cTn id="32" dur="500" fill="hold"/>
                                        <p:tgtEl>
                                          <p:spTgt spid="17"/>
                                        </p:tgtEl>
                                        <p:attrNameLst>
                                          <p:attrName>stroke.color</p:attrName>
                                        </p:attrNameLst>
                                      </p:cBhvr>
                                      <p:by>
                                        <p:hsl h="0" s="-70588" l="0"/>
                                      </p:by>
                                    </p:animClr>
                                    <p:set>
                                      <p:cBhvr>
                                        <p:cTn id="33" dur="500" fill="hold"/>
                                        <p:tgtEl>
                                          <p:spTgt spid="17"/>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19"/>
                                        </p:tgtEl>
                                        <p:attrNameLst>
                                          <p:attrName>style.color</p:attrName>
                                        </p:attrNameLst>
                                      </p:cBhvr>
                                      <p:by>
                                        <p:hsl h="0" s="-70588" l="0"/>
                                      </p:by>
                                    </p:animClr>
                                    <p:animClr clrSpc="hsl" dir="cw">
                                      <p:cBhvr>
                                        <p:cTn id="46" dur="500" fill="hold"/>
                                        <p:tgtEl>
                                          <p:spTgt spid="19"/>
                                        </p:tgtEl>
                                        <p:attrNameLst>
                                          <p:attrName>fillcolor</p:attrName>
                                        </p:attrNameLst>
                                      </p:cBhvr>
                                      <p:by>
                                        <p:hsl h="0" s="-70588" l="0"/>
                                      </p:by>
                                    </p:animClr>
                                    <p:animClr clrSpc="hsl" dir="cw">
                                      <p:cBhvr>
                                        <p:cTn id="47" dur="500" fill="hold"/>
                                        <p:tgtEl>
                                          <p:spTgt spid="19"/>
                                        </p:tgtEl>
                                        <p:attrNameLst>
                                          <p:attrName>stroke.color</p:attrName>
                                        </p:attrNameLst>
                                      </p:cBhvr>
                                      <p:by>
                                        <p:hsl h="0" s="-70588" l="0"/>
                                      </p:by>
                                    </p:animClr>
                                    <p:set>
                                      <p:cBhvr>
                                        <p:cTn id="48" dur="500" fill="hold"/>
                                        <p:tgtEl>
                                          <p:spTgt spid="19"/>
                                        </p:tgtEl>
                                        <p:attrNameLst>
                                          <p:attrName>fill.type</p:attrName>
                                        </p:attrNameLst>
                                      </p:cBhvr>
                                      <p:to>
                                        <p:strVal val="solid"/>
                                      </p:to>
                                    </p:set>
                                  </p:childTnLst>
                                </p:cTn>
                              </p:par>
                            </p:childTnLst>
                          </p:cTn>
                        </p:par>
                        <p:par>
                          <p:cTn id="49" fill="hold" nodeType="afterGroup">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up)">
                                      <p:cBhvr>
                                        <p:cTn id="52" dur="500"/>
                                        <p:tgtEl>
                                          <p:spTgt spid="23"/>
                                        </p:tgtEl>
                                      </p:cBhvr>
                                    </p:animEffect>
                                  </p:childTnLst>
                                </p:cTn>
                              </p:par>
                            </p:childTnLst>
                          </p:cTn>
                        </p:par>
                        <p:par>
                          <p:cTn id="53" fill="hold" nodeType="afterGroup">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7" grpId="0" animBg="1"/>
      <p:bldP spid="17" grpId="1" animBg="1"/>
      <p:bldP spid="18" grpId="0" animBg="1"/>
      <p:bldP spid="19" grpId="0" animBg="1"/>
      <p:bldP spid="19" grpId="1" animBg="1"/>
      <p:bldP spid="20"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4488"/>
            <a:ext cx="8305800" cy="1331912"/>
          </a:xfrm>
        </p:spPr>
        <p:txBody>
          <a:bodyPr>
            <a:normAutofit fontScale="90000"/>
          </a:bodyPr>
          <a:lstStyle/>
          <a:p>
            <a:r>
              <a:rPr lang="en-IN" dirty="0"/>
              <a:t>Sales Decline —A Time of Replacement</a:t>
            </a:r>
            <a:endParaRPr lang="en-US" dirty="0"/>
          </a:p>
        </p:txBody>
      </p:sp>
      <p:sp>
        <p:nvSpPr>
          <p:cNvPr id="5" name="Rounded Rectangle 4"/>
          <p:cNvSpPr/>
          <p:nvPr/>
        </p:nvSpPr>
        <p:spPr>
          <a:xfrm>
            <a:off x="919755" y="1830301"/>
            <a:ext cx="3514613" cy="2108768"/>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a:t>New products replace the old</a:t>
            </a:r>
          </a:p>
        </p:txBody>
      </p:sp>
      <p:sp>
        <p:nvSpPr>
          <p:cNvPr id="6" name="Rounded Rectangle 5"/>
          <p:cNvSpPr/>
          <p:nvPr/>
        </p:nvSpPr>
        <p:spPr>
          <a:xfrm>
            <a:off x="4785830" y="1830301"/>
            <a:ext cx="3514613" cy="2108768"/>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a:t>Price competition from dying products</a:t>
            </a:r>
          </a:p>
        </p:txBody>
      </p:sp>
      <p:sp>
        <p:nvSpPr>
          <p:cNvPr id="7" name="Rounded Rectangle 6"/>
          <p:cNvSpPr/>
          <p:nvPr/>
        </p:nvSpPr>
        <p:spPr>
          <a:xfrm>
            <a:off x="2852793" y="4290530"/>
            <a:ext cx="3514613" cy="2108768"/>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a:t>Conservative buyers switch late to new products</a:t>
            </a:r>
          </a:p>
        </p:txBody>
      </p:sp>
    </p:spTree>
    <p:custDataLst>
      <p:tags r:id="rId1"/>
    </p:custDataLst>
    <p:extLst>
      <p:ext uri="{BB962C8B-B14F-4D97-AF65-F5344CB8AC3E}">
        <p14:creationId xmlns:p14="http://schemas.microsoft.com/office/powerpoint/2010/main" val="135333699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5"/>
                                        </p:tgtEl>
                                        <p:attrNameLst>
                                          <p:attrName>style.color</p:attrName>
                                        </p:attrNameLst>
                                      </p:cBhvr>
                                      <p:by>
                                        <p:hsl h="0" s="-70588" l="0"/>
                                      </p:by>
                                    </p:animClr>
                                    <p:animClr clrSpc="hsl" dir="cw">
                                      <p:cBhvr>
                                        <p:cTn id="12" dur="500" fill="hold"/>
                                        <p:tgtEl>
                                          <p:spTgt spid="5"/>
                                        </p:tgtEl>
                                        <p:attrNameLst>
                                          <p:attrName>fillcolor</p:attrName>
                                        </p:attrNameLst>
                                      </p:cBhvr>
                                      <p:by>
                                        <p:hsl h="0" s="-70588" l="0"/>
                                      </p:by>
                                    </p:animClr>
                                    <p:animClr clrSpc="hsl" dir="cw">
                                      <p:cBhvr>
                                        <p:cTn id="13" dur="500" fill="hold"/>
                                        <p:tgtEl>
                                          <p:spTgt spid="5"/>
                                        </p:tgtEl>
                                        <p:attrNameLst>
                                          <p:attrName>stroke.color</p:attrName>
                                        </p:attrNameLst>
                                      </p:cBhvr>
                                      <p:by>
                                        <p:hsl h="0" s="-70588" l="0"/>
                                      </p:by>
                                    </p:animClr>
                                    <p:set>
                                      <p:cBhvr>
                                        <p:cTn id="14" dur="500" fill="hold"/>
                                        <p:tgtEl>
                                          <p:spTgt spid="5"/>
                                        </p:tgtEl>
                                        <p:attrNameLst>
                                          <p:attrName>fill.type</p:attrName>
                                        </p:attrNameLst>
                                      </p:cBhvr>
                                      <p:to>
                                        <p:strVal val="solid"/>
                                      </p:to>
                                    </p:se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mph" presetSubtype="0" fill="hold" grpId="1" nodeType="clickEffect">
                                  <p:stCondLst>
                                    <p:cond delay="0"/>
                                  </p:stCondLst>
                                  <p:childTnLst>
                                    <p:animClr clrSpc="hsl" dir="cw">
                                      <p:cBhvr override="childStyle">
                                        <p:cTn id="21" dur="500" fill="hold"/>
                                        <p:tgtEl>
                                          <p:spTgt spid="6"/>
                                        </p:tgtEl>
                                        <p:attrNameLst>
                                          <p:attrName>style.color</p:attrName>
                                        </p:attrNameLst>
                                      </p:cBhvr>
                                      <p:by>
                                        <p:hsl h="0" s="-70588" l="0"/>
                                      </p:by>
                                    </p:animClr>
                                    <p:animClr clrSpc="hsl" dir="cw">
                                      <p:cBhvr>
                                        <p:cTn id="22" dur="500" fill="hold"/>
                                        <p:tgtEl>
                                          <p:spTgt spid="6"/>
                                        </p:tgtEl>
                                        <p:attrNameLst>
                                          <p:attrName>fillcolor</p:attrName>
                                        </p:attrNameLst>
                                      </p:cBhvr>
                                      <p:by>
                                        <p:hsl h="0" s="-70588" l="0"/>
                                      </p:by>
                                    </p:animClr>
                                    <p:animClr clrSpc="hsl" dir="cw">
                                      <p:cBhvr>
                                        <p:cTn id="23" dur="500" fill="hold"/>
                                        <p:tgtEl>
                                          <p:spTgt spid="6"/>
                                        </p:tgtEl>
                                        <p:attrNameLst>
                                          <p:attrName>stroke.color</p:attrName>
                                        </p:attrNameLst>
                                      </p:cBhvr>
                                      <p:by>
                                        <p:hsl h="0" s="-70588" l="0"/>
                                      </p:by>
                                    </p:animClr>
                                    <p:set>
                                      <p:cBhvr>
                                        <p:cTn id="24" dur="500" fill="hold"/>
                                        <p:tgtEl>
                                          <p:spTgt spid="6"/>
                                        </p:tgtEl>
                                        <p:attrNameLst>
                                          <p:attrName>fill.type</p:attrName>
                                        </p:attrNameLst>
                                      </p:cBhvr>
                                      <p:to>
                                        <p:strVal val="solid"/>
                                      </p:to>
                                    </p:set>
                                  </p:childTnLst>
                                </p:cTn>
                              </p:par>
                              <p:par>
                                <p:cTn id="25" presetID="2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dirty="0"/>
              <a:t>Which Stage of PLC?</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877178521"/>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85000" lnSpcReduction="10000"/>
          </a:bodyPr>
          <a:lstStyle/>
          <a:p>
            <a:pPr marL="65087" indent="0">
              <a:buNone/>
            </a:pPr>
            <a:r>
              <a:rPr lang="en-US" dirty="0"/>
              <a:t>While some of its competitors had stopped producing movies in VHS cassette format, Disney announced that it would still produce produce its movies in VHS format. These companies decisions suggest that VHS movies are probably in the ________ stage of the product life cycle.</a:t>
            </a:r>
          </a:p>
          <a:p>
            <a:endParaRPr lang="en-US" dirty="0"/>
          </a:p>
          <a:p>
            <a:pPr marL="0" indent="0">
              <a:buNone/>
            </a:pPr>
            <a:r>
              <a:rPr lang="en-US" dirty="0"/>
              <a:t>A.	market introduction</a:t>
            </a:r>
          </a:p>
          <a:p>
            <a:pPr marL="0" indent="0">
              <a:buNone/>
            </a:pPr>
            <a:r>
              <a:rPr lang="en-US" dirty="0"/>
              <a:t>B.	market growth</a:t>
            </a:r>
          </a:p>
          <a:p>
            <a:pPr marL="0" indent="0">
              <a:buNone/>
            </a:pPr>
            <a:r>
              <a:rPr lang="en-US" dirty="0"/>
              <a:t>C.	sales decline</a:t>
            </a:r>
          </a:p>
          <a:p>
            <a:pPr marL="0" indent="0">
              <a:buNone/>
            </a:pPr>
            <a:r>
              <a:rPr lang="en-US" dirty="0"/>
              <a:t>D.	market maturity</a:t>
            </a:r>
          </a:p>
          <a:p>
            <a:endParaRPr lang="en-US" dirty="0"/>
          </a:p>
        </p:txBody>
      </p:sp>
    </p:spTree>
    <p:custDataLst>
      <p:tags r:id="rId1"/>
    </p:custDataLst>
    <p:extLst>
      <p:ext uri="{BB962C8B-B14F-4D97-AF65-F5344CB8AC3E}">
        <p14:creationId xmlns:p14="http://schemas.microsoft.com/office/powerpoint/2010/main" val="985767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25413"/>
            <a:ext cx="8229600" cy="1398587"/>
          </a:xfrm>
        </p:spPr>
        <p:txBody>
          <a:bodyPr>
            <a:normAutofit fontScale="90000"/>
          </a:bodyPr>
          <a:lstStyle/>
          <a:p>
            <a:r>
              <a:rPr lang="en-US" dirty="0"/>
              <a:t>Product Life Cycles Don’t Relate to Individual Products</a:t>
            </a:r>
          </a:p>
        </p:txBody>
      </p:sp>
      <p:sp>
        <p:nvSpPr>
          <p:cNvPr id="13" name="Oval 2"/>
          <p:cNvSpPr>
            <a:spLocks noChangeArrowheads="1"/>
          </p:cNvSpPr>
          <p:nvPr/>
        </p:nvSpPr>
        <p:spPr bwMode="auto">
          <a:xfrm>
            <a:off x="3276600" y="2895600"/>
            <a:ext cx="2286000" cy="2286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AND</a:t>
            </a:r>
          </a:p>
        </p:txBody>
      </p:sp>
      <p:grpSp>
        <p:nvGrpSpPr>
          <p:cNvPr id="2" name="Group 3"/>
          <p:cNvGrpSpPr>
            <a:grpSpLocks/>
          </p:cNvGrpSpPr>
          <p:nvPr/>
        </p:nvGrpSpPr>
        <p:grpSpPr bwMode="auto">
          <a:xfrm>
            <a:off x="381000" y="1676400"/>
            <a:ext cx="3276600" cy="4572000"/>
            <a:chOff x="192" y="912"/>
            <a:chExt cx="2064" cy="2880"/>
          </a:xfrm>
        </p:grpSpPr>
        <p:grpSp>
          <p:nvGrpSpPr>
            <p:cNvPr id="25610" name="Group 4"/>
            <p:cNvGrpSpPr>
              <a:grpSpLocks/>
            </p:cNvGrpSpPr>
            <p:nvPr/>
          </p:nvGrpSpPr>
          <p:grpSpPr bwMode="auto">
            <a:xfrm>
              <a:off x="192" y="912"/>
              <a:ext cx="2064" cy="2880"/>
              <a:chOff x="192" y="816"/>
              <a:chExt cx="2256" cy="3168"/>
            </a:xfrm>
          </p:grpSpPr>
          <p:sp>
            <p:nvSpPr>
              <p:cNvPr id="25612" name="AutoShape 5"/>
              <p:cNvSpPr>
                <a:spLocks noChangeArrowheads="1"/>
              </p:cNvSpPr>
              <p:nvPr/>
            </p:nvSpPr>
            <p:spPr bwMode="auto">
              <a:xfrm>
                <a:off x="192" y="1009"/>
                <a:ext cx="2256" cy="2975"/>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lgn="l"/>
                <a:endParaRPr lang="en-US" sz="3000" b="1" dirty="0">
                  <a:latin typeface="Arial" pitchFamily="34" charset="0"/>
                  <a:cs typeface="Arial" pitchFamily="34" charset="0"/>
                </a:endParaRPr>
              </a:p>
            </p:txBody>
          </p:sp>
          <p:sp>
            <p:nvSpPr>
              <p:cNvPr id="25613" name="AutoShape 6"/>
              <p:cNvSpPr>
                <a:spLocks noChangeArrowheads="1"/>
              </p:cNvSpPr>
              <p:nvPr/>
            </p:nvSpPr>
            <p:spPr bwMode="auto">
              <a:xfrm>
                <a:off x="192" y="816"/>
                <a:ext cx="2256"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800" b="1" dirty="0">
                    <a:latin typeface="Arial" pitchFamily="34" charset="0"/>
                    <a:cs typeface="Arial" pitchFamily="34" charset="0"/>
                  </a:rPr>
                  <a:t>Individual</a:t>
                </a:r>
              </a:p>
              <a:p>
                <a:pPr marL="457200" indent="-457200"/>
                <a:r>
                  <a:rPr lang="en-US" sz="2800" b="1" dirty="0">
                    <a:latin typeface="Arial" pitchFamily="34" charset="0"/>
                    <a:cs typeface="Arial" pitchFamily="34" charset="0"/>
                  </a:rPr>
                  <a:t>Brands</a:t>
                </a:r>
              </a:p>
            </p:txBody>
          </p:sp>
        </p:grpSp>
        <p:sp>
          <p:nvSpPr>
            <p:cNvPr id="25611" name="Text Box 7"/>
            <p:cNvSpPr txBox="1">
              <a:spLocks noChangeArrowheads="1"/>
            </p:cNvSpPr>
            <p:nvPr/>
          </p:nvSpPr>
          <p:spPr bwMode="auto">
            <a:xfrm>
              <a:off x="280" y="1584"/>
              <a:ext cx="1932" cy="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3038" indent="-173038"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Aft>
                  <a:spcPct val="40000"/>
                </a:spcAft>
                <a:buFontTx/>
                <a:buChar char="•"/>
              </a:pPr>
              <a:r>
                <a:rPr lang="en-US" sz="2400" b="1" dirty="0"/>
                <a:t>May not follow the classic pattern</a:t>
              </a:r>
            </a:p>
            <a:p>
              <a:pPr algn="l" eaLnBrk="1" hangingPunct="1">
                <a:spcAft>
                  <a:spcPct val="40000"/>
                </a:spcAft>
                <a:buFontTx/>
                <a:buChar char="•"/>
              </a:pPr>
              <a:r>
                <a:rPr lang="en-US" sz="2400" b="1" dirty="0"/>
                <a:t>May be introduced in market growth or maturity</a:t>
              </a:r>
            </a:p>
            <a:p>
              <a:pPr algn="l" eaLnBrk="1" hangingPunct="1">
                <a:spcAft>
                  <a:spcPct val="40000"/>
                </a:spcAft>
                <a:buFontTx/>
                <a:buChar char="•"/>
              </a:pPr>
              <a:r>
                <a:rPr lang="en-US" sz="2400" b="1" dirty="0"/>
                <a:t>Not all brands are equally strong</a:t>
              </a:r>
            </a:p>
          </p:txBody>
        </p:sp>
      </p:grpSp>
      <p:grpSp>
        <p:nvGrpSpPr>
          <p:cNvPr id="4" name="Group 8"/>
          <p:cNvGrpSpPr>
            <a:grpSpLocks/>
          </p:cNvGrpSpPr>
          <p:nvPr/>
        </p:nvGrpSpPr>
        <p:grpSpPr bwMode="auto">
          <a:xfrm>
            <a:off x="4954590" y="1676400"/>
            <a:ext cx="3278188" cy="4572000"/>
            <a:chOff x="3217" y="912"/>
            <a:chExt cx="2065" cy="2880"/>
          </a:xfrm>
        </p:grpSpPr>
        <p:grpSp>
          <p:nvGrpSpPr>
            <p:cNvPr id="25606" name="Group 9"/>
            <p:cNvGrpSpPr>
              <a:grpSpLocks/>
            </p:cNvGrpSpPr>
            <p:nvPr/>
          </p:nvGrpSpPr>
          <p:grpSpPr bwMode="auto">
            <a:xfrm>
              <a:off x="3217" y="912"/>
              <a:ext cx="2065" cy="2880"/>
              <a:chOff x="2995" y="816"/>
              <a:chExt cx="2257" cy="3312"/>
            </a:xfrm>
          </p:grpSpPr>
          <p:sp>
            <p:nvSpPr>
              <p:cNvPr id="25608" name="AutoShape 10"/>
              <p:cNvSpPr>
                <a:spLocks noChangeArrowheads="1"/>
              </p:cNvSpPr>
              <p:nvPr/>
            </p:nvSpPr>
            <p:spPr bwMode="auto">
              <a:xfrm>
                <a:off x="2996" y="1008"/>
                <a:ext cx="2256" cy="3120"/>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lgn="l"/>
                <a:endParaRPr lang="en-US" sz="3000" b="1" dirty="0">
                  <a:latin typeface="Arial" pitchFamily="34" charset="0"/>
                  <a:cs typeface="Arial" pitchFamily="34" charset="0"/>
                </a:endParaRPr>
              </a:p>
            </p:txBody>
          </p:sp>
          <p:sp>
            <p:nvSpPr>
              <p:cNvPr id="25609" name="AutoShape 11"/>
              <p:cNvSpPr>
                <a:spLocks noChangeArrowheads="1"/>
              </p:cNvSpPr>
              <p:nvPr/>
            </p:nvSpPr>
            <p:spPr bwMode="auto">
              <a:xfrm>
                <a:off x="2995" y="816"/>
                <a:ext cx="2256"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800" b="1" dirty="0">
                    <a:latin typeface="Arial" pitchFamily="34" charset="0"/>
                    <a:cs typeface="Arial" pitchFamily="34" charset="0"/>
                  </a:rPr>
                  <a:t>Market</a:t>
                </a:r>
              </a:p>
              <a:p>
                <a:pPr marL="457200" indent="-457200"/>
                <a:r>
                  <a:rPr lang="en-US" sz="2800" b="1" dirty="0">
                    <a:latin typeface="Arial" pitchFamily="34" charset="0"/>
                    <a:cs typeface="Arial" pitchFamily="34" charset="0"/>
                  </a:rPr>
                  <a:t>Definitions</a:t>
                </a:r>
              </a:p>
            </p:txBody>
          </p:sp>
        </p:grpSp>
        <p:sp>
          <p:nvSpPr>
            <p:cNvPr id="25607" name="Text Box 12"/>
            <p:cNvSpPr txBox="1">
              <a:spLocks noChangeArrowheads="1"/>
            </p:cNvSpPr>
            <p:nvPr/>
          </p:nvSpPr>
          <p:spPr bwMode="auto">
            <a:xfrm>
              <a:off x="3255" y="1536"/>
              <a:ext cx="1888" cy="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3038" indent="-173038"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Aft>
                  <a:spcPct val="40000"/>
                </a:spcAft>
                <a:buFontTx/>
                <a:buChar char="•"/>
              </a:pPr>
              <a:r>
                <a:rPr lang="en-US" sz="2400" b="1" dirty="0"/>
                <a:t>Should be carefully developed</a:t>
              </a:r>
            </a:p>
            <a:p>
              <a:pPr algn="l" eaLnBrk="1" hangingPunct="1">
                <a:spcAft>
                  <a:spcPct val="40000"/>
                </a:spcAft>
                <a:buFontTx/>
                <a:buChar char="•"/>
              </a:pPr>
              <a:r>
                <a:rPr lang="en-US" sz="2400" b="1" dirty="0"/>
                <a:t>Different markets, different stages</a:t>
              </a:r>
            </a:p>
            <a:p>
              <a:pPr algn="l" eaLnBrk="1" hangingPunct="1">
                <a:spcAft>
                  <a:spcPct val="40000"/>
                </a:spcAft>
                <a:buFontTx/>
                <a:buChar char="•"/>
              </a:pPr>
              <a:r>
                <a:rPr lang="en-US" sz="2400" b="1" dirty="0"/>
                <a:t>Contribute to the length of the cycle</a:t>
              </a:r>
            </a:p>
          </p:txBody>
        </p:sp>
      </p:grpSp>
    </p:spTree>
    <p:custDataLst>
      <p:tags r:id="rId1"/>
    </p:custDataLst>
    <p:extLst>
      <p:ext uri="{BB962C8B-B14F-4D97-AF65-F5344CB8AC3E}">
        <p14:creationId xmlns:p14="http://schemas.microsoft.com/office/powerpoint/2010/main" val="80974335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01613"/>
            <a:ext cx="8686800" cy="1398587"/>
          </a:xfrm>
        </p:spPr>
        <p:txBody>
          <a:bodyPr>
            <a:normAutofit/>
          </a:bodyPr>
          <a:lstStyle/>
          <a:p>
            <a:r>
              <a:rPr lang="en-US" altLang="en-US" sz="4000" dirty="0"/>
              <a:t>Product Life Cycles Vary in Length</a:t>
            </a:r>
            <a:endParaRPr lang="en-US" sz="4000" dirty="0"/>
          </a:p>
        </p:txBody>
      </p:sp>
      <p:sp>
        <p:nvSpPr>
          <p:cNvPr id="14" name="AutoShape 3"/>
          <p:cNvSpPr>
            <a:spLocks noChangeArrowheads="1"/>
          </p:cNvSpPr>
          <p:nvPr/>
        </p:nvSpPr>
        <p:spPr bwMode="auto">
          <a:xfrm>
            <a:off x="3441700" y="5334000"/>
            <a:ext cx="2590800" cy="995362"/>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err="1">
                <a:latin typeface="Arial" pitchFamily="34" charset="0"/>
                <a:cs typeface="Arial" pitchFamily="34" charset="0"/>
              </a:rPr>
              <a:t>Trialability</a:t>
            </a:r>
            <a:endParaRPr lang="en-US" sz="2400" b="1" dirty="0">
              <a:latin typeface="Arial" pitchFamily="34" charset="0"/>
              <a:cs typeface="Arial" pitchFamily="34" charset="0"/>
            </a:endParaRPr>
          </a:p>
        </p:txBody>
      </p:sp>
      <p:sp>
        <p:nvSpPr>
          <p:cNvPr id="15" name="Line 4"/>
          <p:cNvSpPr>
            <a:spLocks noChangeShapeType="1"/>
          </p:cNvSpPr>
          <p:nvPr/>
        </p:nvSpPr>
        <p:spPr bwMode="auto">
          <a:xfrm flipH="1" flipV="1">
            <a:off x="4648200" y="51054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6" name="AutoShape 6"/>
          <p:cNvSpPr>
            <a:spLocks noChangeArrowheads="1"/>
          </p:cNvSpPr>
          <p:nvPr/>
        </p:nvSpPr>
        <p:spPr bwMode="auto">
          <a:xfrm>
            <a:off x="6413500" y="3810000"/>
            <a:ext cx="22860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r>
              <a:rPr lang="en-US" sz="2400" b="1" dirty="0">
                <a:latin typeface="Arial" pitchFamily="34" charset="0"/>
                <a:cs typeface="Arial" pitchFamily="34" charset="0"/>
              </a:rPr>
              <a:t>Easy to Communicate</a:t>
            </a:r>
          </a:p>
        </p:txBody>
      </p:sp>
      <p:sp>
        <p:nvSpPr>
          <p:cNvPr id="17" name="Line 7"/>
          <p:cNvSpPr>
            <a:spLocks noChangeShapeType="1"/>
          </p:cNvSpPr>
          <p:nvPr/>
        </p:nvSpPr>
        <p:spPr bwMode="auto">
          <a:xfrm flipH="1" flipV="1">
            <a:off x="5956300" y="4343400"/>
            <a:ext cx="4572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8" name="Line 10"/>
          <p:cNvSpPr>
            <a:spLocks noChangeShapeType="1"/>
          </p:cNvSpPr>
          <p:nvPr/>
        </p:nvSpPr>
        <p:spPr bwMode="auto">
          <a:xfrm>
            <a:off x="2209800" y="2590800"/>
            <a:ext cx="12192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9" name="Line 16"/>
          <p:cNvSpPr>
            <a:spLocks noChangeShapeType="1"/>
          </p:cNvSpPr>
          <p:nvPr/>
        </p:nvSpPr>
        <p:spPr bwMode="auto">
          <a:xfrm flipH="1">
            <a:off x="5803900" y="2590800"/>
            <a:ext cx="113030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20" name="Line 19"/>
          <p:cNvSpPr>
            <a:spLocks noChangeShapeType="1"/>
          </p:cNvSpPr>
          <p:nvPr/>
        </p:nvSpPr>
        <p:spPr bwMode="auto">
          <a:xfrm flipV="1">
            <a:off x="2844800" y="4343400"/>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21" name="AutoShape 20"/>
          <p:cNvSpPr>
            <a:spLocks noChangeArrowheads="1"/>
          </p:cNvSpPr>
          <p:nvPr/>
        </p:nvSpPr>
        <p:spPr bwMode="auto">
          <a:xfrm>
            <a:off x="635000" y="3810000"/>
            <a:ext cx="22860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Compatibility</a:t>
            </a:r>
          </a:p>
        </p:txBody>
      </p:sp>
      <p:sp>
        <p:nvSpPr>
          <p:cNvPr id="22" name="Oval 22"/>
          <p:cNvSpPr>
            <a:spLocks noChangeArrowheads="1"/>
          </p:cNvSpPr>
          <p:nvPr/>
        </p:nvSpPr>
        <p:spPr bwMode="auto">
          <a:xfrm>
            <a:off x="3200400" y="2438400"/>
            <a:ext cx="2925763" cy="2671762"/>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defRPr/>
            </a:pPr>
            <a:r>
              <a:rPr lang="en-US" sz="2800" b="1" dirty="0">
                <a:latin typeface="Arial" charset="0"/>
                <a:cs typeface="Arial" charset="0"/>
              </a:rPr>
              <a:t>Products </a:t>
            </a:r>
          </a:p>
          <a:p>
            <a:pPr>
              <a:defRPr/>
            </a:pPr>
            <a:r>
              <a:rPr lang="en-US" sz="2800" b="1" dirty="0">
                <a:latin typeface="Arial" charset="0"/>
                <a:cs typeface="Arial" charset="0"/>
              </a:rPr>
              <a:t>that move </a:t>
            </a:r>
          </a:p>
          <a:p>
            <a:pPr>
              <a:defRPr/>
            </a:pPr>
            <a:r>
              <a:rPr lang="en-US" sz="2800" b="1" dirty="0">
                <a:latin typeface="Arial" charset="0"/>
                <a:cs typeface="Arial" charset="0"/>
              </a:rPr>
              <a:t>quickly through </a:t>
            </a:r>
          </a:p>
          <a:p>
            <a:pPr>
              <a:defRPr/>
            </a:pPr>
            <a:r>
              <a:rPr lang="en-US" sz="2800" b="1" dirty="0">
                <a:latin typeface="Arial" charset="0"/>
                <a:cs typeface="Arial" charset="0"/>
              </a:rPr>
              <a:t>early life </a:t>
            </a:r>
          </a:p>
          <a:p>
            <a:pPr>
              <a:defRPr/>
            </a:pPr>
            <a:r>
              <a:rPr lang="en-US" sz="2800" b="1" dirty="0">
                <a:latin typeface="Arial" charset="0"/>
                <a:cs typeface="Arial" charset="0"/>
              </a:rPr>
              <a:t>cycle stages</a:t>
            </a:r>
          </a:p>
        </p:txBody>
      </p:sp>
      <p:sp>
        <p:nvSpPr>
          <p:cNvPr id="23" name="AutoShape 9">
            <a:hlinkHover r:id="" action="ppaction://macro?name=changecolor"/>
          </p:cNvPr>
          <p:cNvSpPr>
            <a:spLocks noChangeArrowheads="1"/>
          </p:cNvSpPr>
          <p:nvPr/>
        </p:nvSpPr>
        <p:spPr bwMode="auto">
          <a:xfrm>
            <a:off x="990600" y="1295400"/>
            <a:ext cx="25146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Comparative Advantage</a:t>
            </a:r>
          </a:p>
        </p:txBody>
      </p:sp>
      <p:sp>
        <p:nvSpPr>
          <p:cNvPr id="24" name="AutoShape 15"/>
          <p:cNvSpPr>
            <a:spLocks noChangeArrowheads="1"/>
          </p:cNvSpPr>
          <p:nvPr/>
        </p:nvSpPr>
        <p:spPr bwMode="auto">
          <a:xfrm>
            <a:off x="5803900" y="1295400"/>
            <a:ext cx="2362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Easy to Use</a:t>
            </a:r>
          </a:p>
        </p:txBody>
      </p:sp>
    </p:spTree>
    <p:custDataLst>
      <p:tags r:id="rId1"/>
    </p:custDataLst>
    <p:extLst>
      <p:ext uri="{BB962C8B-B14F-4D97-AF65-F5344CB8AC3E}">
        <p14:creationId xmlns:p14="http://schemas.microsoft.com/office/powerpoint/2010/main" val="4781108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out)">
                                      <p:cBhvr>
                                        <p:cTn id="7" dur="500"/>
                                        <p:tgtEl>
                                          <p:spTgt spid="2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3"/>
                                        </p:tgtEl>
                                        <p:attrNameLst>
                                          <p:attrName>style.color</p:attrName>
                                        </p:attrNameLst>
                                      </p:cBhvr>
                                      <p:by>
                                        <p:hsl h="0" s="-70588" l="0"/>
                                      </p:by>
                                    </p:animClr>
                                    <p:animClr clrSpc="hsl" dir="cw">
                                      <p:cBhvr>
                                        <p:cTn id="20" dur="500" fill="hold"/>
                                        <p:tgtEl>
                                          <p:spTgt spid="23"/>
                                        </p:tgtEl>
                                        <p:attrNameLst>
                                          <p:attrName>fillcolor</p:attrName>
                                        </p:attrNameLst>
                                      </p:cBhvr>
                                      <p:by>
                                        <p:hsl h="0" s="-70588" l="0"/>
                                      </p:by>
                                    </p:animClr>
                                    <p:animClr clrSpc="hsl" dir="cw">
                                      <p:cBhvr>
                                        <p:cTn id="21" dur="500" fill="hold"/>
                                        <p:tgtEl>
                                          <p:spTgt spid="23"/>
                                        </p:tgtEl>
                                        <p:attrNameLst>
                                          <p:attrName>stroke.color</p:attrName>
                                        </p:attrNameLst>
                                      </p:cBhvr>
                                      <p:by>
                                        <p:hsl h="0" s="-70588" l="0"/>
                                      </p:by>
                                    </p:animClr>
                                    <p:set>
                                      <p:cBhvr>
                                        <p:cTn id="22" dur="500" fill="hold"/>
                                        <p:tgtEl>
                                          <p:spTgt spid="23"/>
                                        </p:tgtEl>
                                        <p:attrNameLst>
                                          <p:attrName>fill.type</p:attrName>
                                        </p:attrNameLst>
                                      </p:cBhvr>
                                      <p:to>
                                        <p:strVal val="solid"/>
                                      </p:to>
                                    </p:set>
                                  </p:childTnLst>
                                </p:cTn>
                              </p:par>
                            </p:childTnLst>
                          </p:cTn>
                        </p:par>
                        <p:par>
                          <p:cTn id="23" fill="hold" nodeType="afterGroup">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nodeType="afterGroup">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mph" presetSubtype="0" fill="hold" grpId="1" nodeType="clickEffect">
                                  <p:stCondLst>
                                    <p:cond delay="0"/>
                                  </p:stCondLst>
                                  <p:childTnLst>
                                    <p:animClr clrSpc="hsl" dir="cw">
                                      <p:cBhvr override="childStyle">
                                        <p:cTn id="34" dur="500" fill="hold"/>
                                        <p:tgtEl>
                                          <p:spTgt spid="24"/>
                                        </p:tgtEl>
                                        <p:attrNameLst>
                                          <p:attrName>style.color</p:attrName>
                                        </p:attrNameLst>
                                      </p:cBhvr>
                                      <p:by>
                                        <p:hsl h="0" s="-70588" l="0"/>
                                      </p:by>
                                    </p:animClr>
                                    <p:animClr clrSpc="hsl" dir="cw">
                                      <p:cBhvr>
                                        <p:cTn id="35" dur="500" fill="hold"/>
                                        <p:tgtEl>
                                          <p:spTgt spid="24"/>
                                        </p:tgtEl>
                                        <p:attrNameLst>
                                          <p:attrName>fillcolor</p:attrName>
                                        </p:attrNameLst>
                                      </p:cBhvr>
                                      <p:by>
                                        <p:hsl h="0" s="-70588" l="0"/>
                                      </p:by>
                                    </p:animClr>
                                    <p:animClr clrSpc="hsl" dir="cw">
                                      <p:cBhvr>
                                        <p:cTn id="36" dur="500" fill="hold"/>
                                        <p:tgtEl>
                                          <p:spTgt spid="24"/>
                                        </p:tgtEl>
                                        <p:attrNameLst>
                                          <p:attrName>stroke.color</p:attrName>
                                        </p:attrNameLst>
                                      </p:cBhvr>
                                      <p:by>
                                        <p:hsl h="0" s="-70588" l="0"/>
                                      </p:by>
                                    </p:animClr>
                                    <p:set>
                                      <p:cBhvr>
                                        <p:cTn id="37" dur="500" fill="hold"/>
                                        <p:tgtEl>
                                          <p:spTgt spid="24"/>
                                        </p:tgtEl>
                                        <p:attrNameLst>
                                          <p:attrName>fill.type</p:attrName>
                                        </p:attrNameLst>
                                      </p:cBhvr>
                                      <p:to>
                                        <p:strVal val="solid"/>
                                      </p:to>
                                    </p:set>
                                  </p:childTnLst>
                                </p:cTn>
                              </p:par>
                            </p:childTnLst>
                          </p:cTn>
                        </p:par>
                        <p:par>
                          <p:cTn id="38" fill="hold" nodeType="afterGroup">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par>
                          <p:cTn id="42" fill="hold" nodeType="afterGroup">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5" presetClass="emph" presetSubtype="0" fill="hold" grpId="1" nodeType="clickEffect">
                                  <p:stCondLst>
                                    <p:cond delay="0"/>
                                  </p:stCondLst>
                                  <p:childTnLst>
                                    <p:animClr clrSpc="hsl" dir="cw">
                                      <p:cBhvr override="childStyle">
                                        <p:cTn id="49" dur="500" fill="hold"/>
                                        <p:tgtEl>
                                          <p:spTgt spid="16"/>
                                        </p:tgtEl>
                                        <p:attrNameLst>
                                          <p:attrName>style.color</p:attrName>
                                        </p:attrNameLst>
                                      </p:cBhvr>
                                      <p:by>
                                        <p:hsl h="0" s="-70588" l="0"/>
                                      </p:by>
                                    </p:animClr>
                                    <p:animClr clrSpc="hsl" dir="cw">
                                      <p:cBhvr>
                                        <p:cTn id="50" dur="500" fill="hold"/>
                                        <p:tgtEl>
                                          <p:spTgt spid="16"/>
                                        </p:tgtEl>
                                        <p:attrNameLst>
                                          <p:attrName>fillcolor</p:attrName>
                                        </p:attrNameLst>
                                      </p:cBhvr>
                                      <p:by>
                                        <p:hsl h="0" s="-70588" l="0"/>
                                      </p:by>
                                    </p:animClr>
                                    <p:animClr clrSpc="hsl" dir="cw">
                                      <p:cBhvr>
                                        <p:cTn id="51" dur="500" fill="hold"/>
                                        <p:tgtEl>
                                          <p:spTgt spid="16"/>
                                        </p:tgtEl>
                                        <p:attrNameLst>
                                          <p:attrName>stroke.color</p:attrName>
                                        </p:attrNameLst>
                                      </p:cBhvr>
                                      <p:by>
                                        <p:hsl h="0" s="-70588" l="0"/>
                                      </p:by>
                                    </p:animClr>
                                    <p:set>
                                      <p:cBhvr>
                                        <p:cTn id="52" dur="500" fill="hold"/>
                                        <p:tgtEl>
                                          <p:spTgt spid="16"/>
                                        </p:tgtEl>
                                        <p:attrNameLst>
                                          <p:attrName>fill.type</p:attrName>
                                        </p:attrNameLst>
                                      </p:cBhvr>
                                      <p:to>
                                        <p:strVal val="solid"/>
                                      </p:to>
                                    </p:set>
                                  </p:childTnLst>
                                </p:cTn>
                              </p:par>
                            </p:childTnLst>
                          </p:cTn>
                        </p:par>
                        <p:par>
                          <p:cTn id="53" fill="hold" nodeType="afterGroup">
                            <p:stCondLst>
                              <p:cond delay="500"/>
                            </p:stCondLst>
                            <p:childTnLst>
                              <p:par>
                                <p:cTn id="54" presetID="22" presetClass="entr" presetSubtype="1"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childTnLst>
                          </p:cTn>
                        </p:par>
                        <p:par>
                          <p:cTn id="57" fill="hold" nodeType="afterGroup">
                            <p:stCondLst>
                              <p:cond delay="100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500"/>
                                        <p:tgtEl>
                                          <p:spTgt spid="1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5" presetClass="emph" presetSubtype="0" fill="hold" grpId="1" nodeType="clickEffect">
                                  <p:stCondLst>
                                    <p:cond delay="0"/>
                                  </p:stCondLst>
                                  <p:childTnLst>
                                    <p:animClr clrSpc="hsl" dir="cw">
                                      <p:cBhvr override="childStyle">
                                        <p:cTn id="64" dur="500" fill="hold"/>
                                        <p:tgtEl>
                                          <p:spTgt spid="14"/>
                                        </p:tgtEl>
                                        <p:attrNameLst>
                                          <p:attrName>style.color</p:attrName>
                                        </p:attrNameLst>
                                      </p:cBhvr>
                                      <p:by>
                                        <p:hsl h="0" s="-70588" l="0"/>
                                      </p:by>
                                    </p:animClr>
                                    <p:animClr clrSpc="hsl" dir="cw">
                                      <p:cBhvr>
                                        <p:cTn id="65" dur="500" fill="hold"/>
                                        <p:tgtEl>
                                          <p:spTgt spid="14"/>
                                        </p:tgtEl>
                                        <p:attrNameLst>
                                          <p:attrName>fillcolor</p:attrName>
                                        </p:attrNameLst>
                                      </p:cBhvr>
                                      <p:by>
                                        <p:hsl h="0" s="-70588" l="0"/>
                                      </p:by>
                                    </p:animClr>
                                    <p:animClr clrSpc="hsl" dir="cw">
                                      <p:cBhvr>
                                        <p:cTn id="66" dur="500" fill="hold"/>
                                        <p:tgtEl>
                                          <p:spTgt spid="14"/>
                                        </p:tgtEl>
                                        <p:attrNameLst>
                                          <p:attrName>stroke.color</p:attrName>
                                        </p:attrNameLst>
                                      </p:cBhvr>
                                      <p:by>
                                        <p:hsl h="0" s="-70588" l="0"/>
                                      </p:by>
                                    </p:animClr>
                                    <p:set>
                                      <p:cBhvr>
                                        <p:cTn id="67" dur="500" fill="hold"/>
                                        <p:tgtEl>
                                          <p:spTgt spid="14"/>
                                        </p:tgtEl>
                                        <p:attrNameLst>
                                          <p:attrName>fill.type</p:attrName>
                                        </p:attrNameLst>
                                      </p:cBhvr>
                                      <p:to>
                                        <p:strVal val="solid"/>
                                      </p:to>
                                    </p:set>
                                  </p:childTnLst>
                                </p:cTn>
                              </p:par>
                            </p:childTnLst>
                          </p:cTn>
                        </p:par>
                        <p:par>
                          <p:cTn id="68" fill="hold" nodeType="afterGroup">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up)">
                                      <p:cBhvr>
                                        <p:cTn id="71" dur="500"/>
                                        <p:tgtEl>
                                          <p:spTgt spid="20"/>
                                        </p:tgtEl>
                                      </p:cBhvr>
                                    </p:animEffect>
                                  </p:childTnLst>
                                </p:cTn>
                              </p:par>
                            </p:childTnLst>
                          </p:cTn>
                        </p:par>
                        <p:par>
                          <p:cTn id="72" fill="hold" nodeType="afterGroup">
                            <p:stCondLst>
                              <p:cond delay="1000"/>
                            </p:stCondLst>
                            <p:childTnLst>
                              <p:par>
                                <p:cTn id="73" presetID="22" presetClass="entr" presetSubtype="2"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right)">
                                      <p:cBhvr>
                                        <p:cTn id="7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6" grpId="0" animBg="1"/>
      <p:bldP spid="16" grpId="1" animBg="1"/>
      <p:bldP spid="17" grpId="0" animBg="1"/>
      <p:bldP spid="18" grpId="0" animBg="1"/>
      <p:bldP spid="19" grpId="0" animBg="1"/>
      <p:bldP spid="20" grpId="0" animBg="1"/>
      <p:bldP spid="21" grpId="0" animBg="1"/>
      <p:bldP spid="23" grpId="0" animBg="1"/>
      <p:bldP spid="23" grpId="1" animBg="1"/>
      <p:bldP spid="24" grpId="0" animBg="1"/>
      <p:bldP spid="24"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8229600" cy="1398587"/>
          </a:xfrm>
        </p:spPr>
        <p:txBody>
          <a:bodyPr>
            <a:normAutofit/>
          </a:bodyPr>
          <a:lstStyle/>
          <a:p>
            <a:r>
              <a:rPr lang="en-US" altLang="en-US" sz="4000" dirty="0"/>
              <a:t>Other Issues in Product </a:t>
            </a:r>
            <a:br>
              <a:rPr lang="en-US" altLang="en-US" sz="4000" dirty="0"/>
            </a:br>
            <a:r>
              <a:rPr lang="en-US" altLang="en-US" sz="4000" dirty="0"/>
              <a:t>Life Cycle Length</a:t>
            </a:r>
            <a:endParaRPr lang="en-US" sz="4000" dirty="0"/>
          </a:p>
        </p:txBody>
      </p:sp>
      <p:sp>
        <p:nvSpPr>
          <p:cNvPr id="40" name="AutoShape 4"/>
          <p:cNvSpPr>
            <a:spLocks noChangeArrowheads="1"/>
          </p:cNvSpPr>
          <p:nvPr/>
        </p:nvSpPr>
        <p:spPr bwMode="auto">
          <a:xfrm>
            <a:off x="1676400" y="3429000"/>
            <a:ext cx="5105400" cy="9144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t>Pioneer or Follower? Which Strategy Works Best?</a:t>
            </a:r>
            <a:endParaRPr lang="en-US" sz="2400" b="1" dirty="0">
              <a:latin typeface="Arial" pitchFamily="34" charset="0"/>
              <a:cs typeface="Arial" pitchFamily="34" charset="0"/>
            </a:endParaRPr>
          </a:p>
        </p:txBody>
      </p:sp>
      <p:sp>
        <p:nvSpPr>
          <p:cNvPr id="45" name="AutoShape 9"/>
          <p:cNvSpPr>
            <a:spLocks noChangeArrowheads="1"/>
          </p:cNvSpPr>
          <p:nvPr/>
        </p:nvSpPr>
        <p:spPr bwMode="auto">
          <a:xfrm>
            <a:off x="1676400" y="1600200"/>
            <a:ext cx="5105400" cy="9144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Product Life Cycles Are </a:t>
            </a:r>
            <a:br>
              <a:rPr lang="en-US" sz="2400" b="1" dirty="0">
                <a:latin typeface="Arial" pitchFamily="34" charset="0"/>
                <a:cs typeface="Arial" pitchFamily="34" charset="0"/>
              </a:rPr>
            </a:br>
            <a:r>
              <a:rPr lang="en-US" sz="2400" b="1" dirty="0">
                <a:latin typeface="Arial" pitchFamily="34" charset="0"/>
                <a:cs typeface="Arial" pitchFamily="34" charset="0"/>
              </a:rPr>
              <a:t>Getting Shorter</a:t>
            </a:r>
          </a:p>
        </p:txBody>
      </p:sp>
      <p:sp>
        <p:nvSpPr>
          <p:cNvPr id="54" name="AutoShape 18"/>
          <p:cNvSpPr>
            <a:spLocks noChangeArrowheads="1"/>
          </p:cNvSpPr>
          <p:nvPr/>
        </p:nvSpPr>
        <p:spPr bwMode="auto">
          <a:xfrm>
            <a:off x="1676400" y="5257800"/>
            <a:ext cx="5105400" cy="914400"/>
          </a:xfrm>
          <a:prstGeom prst="roundRect">
            <a:avLst>
              <a:gd name="adj" fmla="val 30731"/>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latin typeface="Arial" pitchFamily="34" charset="0"/>
                <a:cs typeface="Arial" pitchFamily="34" charset="0"/>
              </a:rPr>
              <a:t>Fashions and Fads</a:t>
            </a:r>
          </a:p>
        </p:txBody>
      </p:sp>
    </p:spTree>
    <p:custDataLst>
      <p:tags r:id="rId1"/>
    </p:custDataLst>
    <p:extLst>
      <p:ext uri="{BB962C8B-B14F-4D97-AF65-F5344CB8AC3E}">
        <p14:creationId xmlns:p14="http://schemas.microsoft.com/office/powerpoint/2010/main" val="1086241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45"/>
                                        </p:tgtEl>
                                        <p:attrNameLst>
                                          <p:attrName>style.color</p:attrName>
                                        </p:attrNameLst>
                                      </p:cBhvr>
                                      <p:by>
                                        <p:hsl h="0" s="-70588" l="0"/>
                                      </p:by>
                                    </p:animClr>
                                    <p:animClr clrSpc="hsl" dir="cw">
                                      <p:cBhvr>
                                        <p:cTn id="12" dur="500" fill="hold"/>
                                        <p:tgtEl>
                                          <p:spTgt spid="45"/>
                                        </p:tgtEl>
                                        <p:attrNameLst>
                                          <p:attrName>fillcolor</p:attrName>
                                        </p:attrNameLst>
                                      </p:cBhvr>
                                      <p:by>
                                        <p:hsl h="0" s="-70588" l="0"/>
                                      </p:by>
                                    </p:animClr>
                                    <p:animClr clrSpc="hsl" dir="cw">
                                      <p:cBhvr>
                                        <p:cTn id="13" dur="500" fill="hold"/>
                                        <p:tgtEl>
                                          <p:spTgt spid="45"/>
                                        </p:tgtEl>
                                        <p:attrNameLst>
                                          <p:attrName>stroke.color</p:attrName>
                                        </p:attrNameLst>
                                      </p:cBhvr>
                                      <p:by>
                                        <p:hsl h="0" s="-70588" l="0"/>
                                      </p:by>
                                    </p:animClr>
                                    <p:set>
                                      <p:cBhvr>
                                        <p:cTn id="14" dur="500" fill="hold"/>
                                        <p:tgtEl>
                                          <p:spTgt spid="45"/>
                                        </p:tgtEl>
                                        <p:attrNameLst>
                                          <p:attrName>fill.type</p:attrName>
                                        </p:attrNameLst>
                                      </p:cBhvr>
                                      <p:to>
                                        <p:strVal val="solid"/>
                                      </p:to>
                                    </p:se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25" presetClass="emph" presetSubtype="0" fill="hold" grpId="1" nodeType="clickEffect">
                                  <p:stCondLst>
                                    <p:cond delay="0"/>
                                  </p:stCondLst>
                                  <p:childTnLst>
                                    <p:animClr clrSpc="hsl" dir="cw">
                                      <p:cBhvr override="childStyle">
                                        <p:cTn id="22" dur="500" fill="hold"/>
                                        <p:tgtEl>
                                          <p:spTgt spid="40"/>
                                        </p:tgtEl>
                                        <p:attrNameLst>
                                          <p:attrName>style.color</p:attrName>
                                        </p:attrNameLst>
                                      </p:cBhvr>
                                      <p:by>
                                        <p:hsl h="0" s="-70588" l="0"/>
                                      </p:by>
                                    </p:animClr>
                                    <p:animClr clrSpc="hsl" dir="cw">
                                      <p:cBhvr>
                                        <p:cTn id="23" dur="500" fill="hold"/>
                                        <p:tgtEl>
                                          <p:spTgt spid="40"/>
                                        </p:tgtEl>
                                        <p:attrNameLst>
                                          <p:attrName>fillcolor</p:attrName>
                                        </p:attrNameLst>
                                      </p:cBhvr>
                                      <p:by>
                                        <p:hsl h="0" s="-70588" l="0"/>
                                      </p:by>
                                    </p:animClr>
                                    <p:animClr clrSpc="hsl" dir="cw">
                                      <p:cBhvr>
                                        <p:cTn id="24" dur="500" fill="hold"/>
                                        <p:tgtEl>
                                          <p:spTgt spid="40"/>
                                        </p:tgtEl>
                                        <p:attrNameLst>
                                          <p:attrName>stroke.color</p:attrName>
                                        </p:attrNameLst>
                                      </p:cBhvr>
                                      <p:by>
                                        <p:hsl h="0" s="-70588" l="0"/>
                                      </p:by>
                                    </p:animClr>
                                    <p:set>
                                      <p:cBhvr>
                                        <p:cTn id="25" dur="500" fill="hold"/>
                                        <p:tgtEl>
                                          <p:spTgt spid="40"/>
                                        </p:tgtEl>
                                        <p:attrNameLst>
                                          <p:attrName>fill.type</p:attrName>
                                        </p:attrNameLst>
                                      </p:cBhvr>
                                      <p:to>
                                        <p:strVal val="solid"/>
                                      </p:to>
                                    </p:se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5" grpId="0" animBg="1"/>
      <p:bldP spid="45" grpId="1" animBg="1"/>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3" name="Rectangle 2"/>
          <p:cNvSpPr>
            <a:spLocks noGrp="1" noChangeArrowheads="1"/>
          </p:cNvSpPr>
          <p:nvPr>
            <p:ph type="title"/>
          </p:nvPr>
        </p:nvSpPr>
        <p:spPr>
          <a:xfrm>
            <a:off x="457200" y="-76200"/>
            <a:ext cx="8229600" cy="1398587"/>
          </a:xfrm>
        </p:spPr>
        <p:txBody>
          <a:bodyPr>
            <a:normAutofit fontScale="90000"/>
          </a:bodyPr>
          <a:lstStyle/>
          <a:p>
            <a:r>
              <a:rPr lang="en-US" altLang="en-US" sz="4000" dirty="0"/>
              <a:t>Changes in Marketing Mix Across the Product Life Cycle (Exhibit 9-3)</a:t>
            </a:r>
            <a:endParaRPr lang="en-US" sz="4000" dirty="0"/>
          </a:p>
        </p:txBody>
      </p:sp>
      <p:sp>
        <p:nvSpPr>
          <p:cNvPr id="25" name="AutoShape 20"/>
          <p:cNvSpPr>
            <a:spLocks noChangeArrowheads="1"/>
          </p:cNvSpPr>
          <p:nvPr/>
        </p:nvSpPr>
        <p:spPr bwMode="auto">
          <a:xfrm>
            <a:off x="304800" y="1981200"/>
            <a:ext cx="22860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Product</a:t>
            </a:r>
          </a:p>
        </p:txBody>
      </p:sp>
      <p:sp>
        <p:nvSpPr>
          <p:cNvPr id="14" name="AutoShape 20"/>
          <p:cNvSpPr>
            <a:spLocks noChangeArrowheads="1"/>
          </p:cNvSpPr>
          <p:nvPr/>
        </p:nvSpPr>
        <p:spPr bwMode="auto">
          <a:xfrm>
            <a:off x="304800" y="4724400"/>
            <a:ext cx="2286000" cy="762000"/>
          </a:xfrm>
          <a:prstGeom prst="roundRect">
            <a:avLst>
              <a:gd name="adj" fmla="val 16667"/>
            </a:avLst>
          </a:prstGeom>
          <a:solidFill>
            <a:srgbClr val="3366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Price</a:t>
            </a:r>
          </a:p>
        </p:txBody>
      </p:sp>
      <p:sp>
        <p:nvSpPr>
          <p:cNvPr id="15" name="AutoShape 20"/>
          <p:cNvSpPr>
            <a:spLocks noChangeArrowheads="1"/>
          </p:cNvSpPr>
          <p:nvPr/>
        </p:nvSpPr>
        <p:spPr bwMode="auto">
          <a:xfrm>
            <a:off x="304800" y="3810000"/>
            <a:ext cx="2286000" cy="762000"/>
          </a:xfrm>
          <a:prstGeom prst="roundRect">
            <a:avLst>
              <a:gd name="adj" fmla="val 16667"/>
            </a:avLst>
          </a:prstGeom>
          <a:solidFill>
            <a:srgbClr val="008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Promotion</a:t>
            </a:r>
          </a:p>
        </p:txBody>
      </p:sp>
      <p:sp>
        <p:nvSpPr>
          <p:cNvPr id="17" name="AutoShape 20"/>
          <p:cNvSpPr>
            <a:spLocks noChangeArrowheads="1"/>
          </p:cNvSpPr>
          <p:nvPr/>
        </p:nvSpPr>
        <p:spPr bwMode="auto">
          <a:xfrm>
            <a:off x="304800" y="2895600"/>
            <a:ext cx="2286000" cy="762000"/>
          </a:xfrm>
          <a:prstGeom prst="roundRect">
            <a:avLst>
              <a:gd name="adj" fmla="val 16667"/>
            </a:avLst>
          </a:prstGeom>
          <a:solidFill>
            <a:srgbClr val="8816F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Place</a:t>
            </a:r>
          </a:p>
        </p:txBody>
      </p:sp>
      <p:sp>
        <p:nvSpPr>
          <p:cNvPr id="29" name="AutoShape 20"/>
          <p:cNvSpPr>
            <a:spLocks noChangeArrowheads="1"/>
          </p:cNvSpPr>
          <p:nvPr/>
        </p:nvSpPr>
        <p:spPr bwMode="auto">
          <a:xfrm>
            <a:off x="304800" y="5638800"/>
            <a:ext cx="2286000" cy="9906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Competitive Situation</a:t>
            </a:r>
          </a:p>
        </p:txBody>
      </p:sp>
      <p:sp>
        <p:nvSpPr>
          <p:cNvPr id="30" name="AutoShape 20"/>
          <p:cNvSpPr>
            <a:spLocks noChangeArrowheads="1"/>
          </p:cNvSpPr>
          <p:nvPr/>
        </p:nvSpPr>
        <p:spPr bwMode="auto">
          <a:xfrm>
            <a:off x="2971800" y="1981200"/>
            <a:ext cx="28956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One or few</a:t>
            </a:r>
          </a:p>
        </p:txBody>
      </p:sp>
      <p:sp>
        <p:nvSpPr>
          <p:cNvPr id="31" name="AutoShape 20"/>
          <p:cNvSpPr>
            <a:spLocks noChangeArrowheads="1"/>
          </p:cNvSpPr>
          <p:nvPr/>
        </p:nvSpPr>
        <p:spPr bwMode="auto">
          <a:xfrm>
            <a:off x="2971800" y="4724400"/>
            <a:ext cx="2895600" cy="762000"/>
          </a:xfrm>
          <a:prstGeom prst="roundRect">
            <a:avLst>
              <a:gd name="adj" fmla="val 16667"/>
            </a:avLst>
          </a:prstGeom>
          <a:solidFill>
            <a:srgbClr val="3366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Skimming or penetration</a:t>
            </a:r>
          </a:p>
        </p:txBody>
      </p:sp>
      <p:sp>
        <p:nvSpPr>
          <p:cNvPr id="32" name="AutoShape 20"/>
          <p:cNvSpPr>
            <a:spLocks noChangeArrowheads="1"/>
          </p:cNvSpPr>
          <p:nvPr/>
        </p:nvSpPr>
        <p:spPr bwMode="auto">
          <a:xfrm>
            <a:off x="2971800" y="3810000"/>
            <a:ext cx="2895600" cy="762000"/>
          </a:xfrm>
          <a:prstGeom prst="roundRect">
            <a:avLst>
              <a:gd name="adj" fmla="val 16667"/>
            </a:avLst>
          </a:prstGeom>
          <a:solidFill>
            <a:srgbClr val="008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Pioneering, informing</a:t>
            </a:r>
          </a:p>
        </p:txBody>
      </p:sp>
      <p:sp>
        <p:nvSpPr>
          <p:cNvPr id="33" name="AutoShape 20"/>
          <p:cNvSpPr>
            <a:spLocks noChangeArrowheads="1"/>
          </p:cNvSpPr>
          <p:nvPr/>
        </p:nvSpPr>
        <p:spPr bwMode="auto">
          <a:xfrm>
            <a:off x="2971800" y="2895600"/>
            <a:ext cx="6019800" cy="762000"/>
          </a:xfrm>
          <a:prstGeom prst="roundRect">
            <a:avLst>
              <a:gd name="adj" fmla="val 16667"/>
            </a:avLst>
          </a:prstGeom>
          <a:solidFill>
            <a:srgbClr val="8816F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Build channels, maybe selective distribution</a:t>
            </a:r>
          </a:p>
        </p:txBody>
      </p:sp>
      <p:sp>
        <p:nvSpPr>
          <p:cNvPr id="34" name="AutoShape 20"/>
          <p:cNvSpPr>
            <a:spLocks noChangeArrowheads="1"/>
          </p:cNvSpPr>
          <p:nvPr/>
        </p:nvSpPr>
        <p:spPr bwMode="auto">
          <a:xfrm>
            <a:off x="2971800" y="5638800"/>
            <a:ext cx="2895600" cy="9906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Monopoly or monopolistic competition</a:t>
            </a:r>
          </a:p>
        </p:txBody>
      </p:sp>
      <p:sp>
        <p:nvSpPr>
          <p:cNvPr id="35" name="AutoShape 20"/>
          <p:cNvSpPr>
            <a:spLocks noChangeArrowheads="1"/>
          </p:cNvSpPr>
          <p:nvPr/>
        </p:nvSpPr>
        <p:spPr bwMode="auto">
          <a:xfrm>
            <a:off x="6096000" y="1981200"/>
            <a:ext cx="28956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Variety, build brand familiarity</a:t>
            </a:r>
          </a:p>
        </p:txBody>
      </p:sp>
      <p:sp>
        <p:nvSpPr>
          <p:cNvPr id="36" name="AutoShape 20"/>
          <p:cNvSpPr>
            <a:spLocks noChangeArrowheads="1"/>
          </p:cNvSpPr>
          <p:nvPr/>
        </p:nvSpPr>
        <p:spPr bwMode="auto">
          <a:xfrm>
            <a:off x="6096000" y="4724400"/>
            <a:ext cx="2895600" cy="762000"/>
          </a:xfrm>
          <a:prstGeom prst="roundRect">
            <a:avLst>
              <a:gd name="adj" fmla="val 16667"/>
            </a:avLst>
          </a:prstGeom>
          <a:solidFill>
            <a:srgbClr val="3366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Meet competition or price dealing</a:t>
            </a:r>
          </a:p>
        </p:txBody>
      </p:sp>
      <p:sp>
        <p:nvSpPr>
          <p:cNvPr id="37" name="AutoShape 20"/>
          <p:cNvSpPr>
            <a:spLocks noChangeArrowheads="1"/>
          </p:cNvSpPr>
          <p:nvPr/>
        </p:nvSpPr>
        <p:spPr bwMode="auto">
          <a:xfrm>
            <a:off x="6096000" y="3810000"/>
            <a:ext cx="2895600" cy="762000"/>
          </a:xfrm>
          <a:prstGeom prst="roundRect">
            <a:avLst>
              <a:gd name="adj" fmla="val 16667"/>
            </a:avLst>
          </a:prstGeom>
          <a:solidFill>
            <a:srgbClr val="008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Inform &amp; persuade</a:t>
            </a:r>
          </a:p>
        </p:txBody>
      </p:sp>
      <p:sp>
        <p:nvSpPr>
          <p:cNvPr id="39" name="AutoShape 20"/>
          <p:cNvSpPr>
            <a:spLocks noChangeArrowheads="1"/>
          </p:cNvSpPr>
          <p:nvPr/>
        </p:nvSpPr>
        <p:spPr bwMode="auto">
          <a:xfrm>
            <a:off x="6096000" y="5638800"/>
            <a:ext cx="2895600" cy="9906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Monopolistic competition or oligopoly</a:t>
            </a:r>
          </a:p>
        </p:txBody>
      </p:sp>
      <p:sp>
        <p:nvSpPr>
          <p:cNvPr id="40" name="AutoShape 20"/>
          <p:cNvSpPr>
            <a:spLocks noChangeArrowheads="1"/>
          </p:cNvSpPr>
          <p:nvPr/>
        </p:nvSpPr>
        <p:spPr bwMode="auto">
          <a:xfrm>
            <a:off x="2971800" y="1066800"/>
            <a:ext cx="2895600" cy="762000"/>
          </a:xfrm>
          <a:prstGeom prst="roundRect">
            <a:avLst>
              <a:gd name="adj" fmla="val 16667"/>
            </a:avLst>
          </a:prstGeom>
          <a:solidFill>
            <a:schemeClr val="accent4">
              <a:lumMod val="75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Market Introduction</a:t>
            </a:r>
          </a:p>
        </p:txBody>
      </p:sp>
      <p:sp>
        <p:nvSpPr>
          <p:cNvPr id="41" name="AutoShape 20"/>
          <p:cNvSpPr>
            <a:spLocks noChangeArrowheads="1"/>
          </p:cNvSpPr>
          <p:nvPr/>
        </p:nvSpPr>
        <p:spPr bwMode="auto">
          <a:xfrm>
            <a:off x="6096000" y="1066800"/>
            <a:ext cx="2895600" cy="762000"/>
          </a:xfrm>
          <a:prstGeom prst="roundRect">
            <a:avLst>
              <a:gd name="adj" fmla="val 16667"/>
            </a:avLst>
          </a:prstGeom>
          <a:solidFill>
            <a:schemeClr val="accent4">
              <a:lumMod val="75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Market Growth</a:t>
            </a:r>
          </a:p>
        </p:txBody>
      </p:sp>
    </p:spTree>
    <p:custDataLst>
      <p:tags r:id="rId1"/>
    </p:custDataLst>
    <p:extLst>
      <p:ext uri="{BB962C8B-B14F-4D97-AF65-F5344CB8AC3E}">
        <p14:creationId xmlns:p14="http://schemas.microsoft.com/office/powerpoint/2010/main" val="7248637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3" name="Rectangle 2"/>
          <p:cNvSpPr>
            <a:spLocks noGrp="1" noChangeArrowheads="1"/>
          </p:cNvSpPr>
          <p:nvPr>
            <p:ph type="title"/>
          </p:nvPr>
        </p:nvSpPr>
        <p:spPr>
          <a:xfrm>
            <a:off x="457200" y="-140503"/>
            <a:ext cx="8229600" cy="1079776"/>
          </a:xfrm>
        </p:spPr>
        <p:txBody>
          <a:bodyPr>
            <a:normAutofit fontScale="90000"/>
          </a:bodyPr>
          <a:lstStyle/>
          <a:p>
            <a:r>
              <a:rPr lang="en-US" altLang="en-US" sz="4000" dirty="0"/>
              <a:t>Changes in Marketing Mix Across the Product Life Cycle (Exhibit 9-3)</a:t>
            </a:r>
            <a:endParaRPr lang="en-US" sz="4000" dirty="0"/>
          </a:p>
        </p:txBody>
      </p:sp>
      <p:sp>
        <p:nvSpPr>
          <p:cNvPr id="25" name="AutoShape 20"/>
          <p:cNvSpPr>
            <a:spLocks noChangeArrowheads="1"/>
          </p:cNvSpPr>
          <p:nvPr/>
        </p:nvSpPr>
        <p:spPr bwMode="auto">
          <a:xfrm>
            <a:off x="304800" y="1905000"/>
            <a:ext cx="22860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Product</a:t>
            </a:r>
          </a:p>
        </p:txBody>
      </p:sp>
      <p:sp>
        <p:nvSpPr>
          <p:cNvPr id="14" name="AutoShape 20"/>
          <p:cNvSpPr>
            <a:spLocks noChangeArrowheads="1"/>
          </p:cNvSpPr>
          <p:nvPr/>
        </p:nvSpPr>
        <p:spPr bwMode="auto">
          <a:xfrm>
            <a:off x="304800" y="4648200"/>
            <a:ext cx="2286000" cy="762000"/>
          </a:xfrm>
          <a:prstGeom prst="roundRect">
            <a:avLst>
              <a:gd name="adj" fmla="val 16667"/>
            </a:avLst>
          </a:prstGeom>
          <a:solidFill>
            <a:srgbClr val="3366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Price</a:t>
            </a:r>
          </a:p>
        </p:txBody>
      </p:sp>
      <p:sp>
        <p:nvSpPr>
          <p:cNvPr id="15" name="AutoShape 20"/>
          <p:cNvSpPr>
            <a:spLocks noChangeArrowheads="1"/>
          </p:cNvSpPr>
          <p:nvPr/>
        </p:nvSpPr>
        <p:spPr bwMode="auto">
          <a:xfrm>
            <a:off x="304800" y="3733800"/>
            <a:ext cx="2286000" cy="762000"/>
          </a:xfrm>
          <a:prstGeom prst="roundRect">
            <a:avLst>
              <a:gd name="adj" fmla="val 16667"/>
            </a:avLst>
          </a:prstGeom>
          <a:solidFill>
            <a:srgbClr val="008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Promotion</a:t>
            </a:r>
          </a:p>
        </p:txBody>
      </p:sp>
      <p:sp>
        <p:nvSpPr>
          <p:cNvPr id="17" name="AutoShape 20"/>
          <p:cNvSpPr>
            <a:spLocks noChangeArrowheads="1"/>
          </p:cNvSpPr>
          <p:nvPr/>
        </p:nvSpPr>
        <p:spPr bwMode="auto">
          <a:xfrm>
            <a:off x="304800" y="2819400"/>
            <a:ext cx="2286000" cy="762000"/>
          </a:xfrm>
          <a:prstGeom prst="roundRect">
            <a:avLst>
              <a:gd name="adj" fmla="val 16667"/>
            </a:avLst>
          </a:prstGeom>
          <a:solidFill>
            <a:srgbClr val="8816F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Place</a:t>
            </a:r>
          </a:p>
        </p:txBody>
      </p:sp>
      <p:sp>
        <p:nvSpPr>
          <p:cNvPr id="29" name="AutoShape 20"/>
          <p:cNvSpPr>
            <a:spLocks noChangeArrowheads="1"/>
          </p:cNvSpPr>
          <p:nvPr/>
        </p:nvSpPr>
        <p:spPr bwMode="auto">
          <a:xfrm>
            <a:off x="304800" y="5562600"/>
            <a:ext cx="2286000" cy="9906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latin typeface="Arial" charset="0"/>
                <a:cs typeface="Arial" charset="0"/>
              </a:rPr>
              <a:t>Competitive Situation</a:t>
            </a:r>
          </a:p>
        </p:txBody>
      </p:sp>
      <p:sp>
        <p:nvSpPr>
          <p:cNvPr id="30" name="AutoShape 20"/>
          <p:cNvSpPr>
            <a:spLocks noChangeArrowheads="1"/>
          </p:cNvSpPr>
          <p:nvPr/>
        </p:nvSpPr>
        <p:spPr bwMode="auto">
          <a:xfrm>
            <a:off x="2971800" y="1905000"/>
            <a:ext cx="28956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Battle of the brands</a:t>
            </a:r>
          </a:p>
        </p:txBody>
      </p:sp>
      <p:sp>
        <p:nvSpPr>
          <p:cNvPr id="31" name="AutoShape 20"/>
          <p:cNvSpPr>
            <a:spLocks noChangeArrowheads="1"/>
          </p:cNvSpPr>
          <p:nvPr/>
        </p:nvSpPr>
        <p:spPr bwMode="auto">
          <a:xfrm>
            <a:off x="2971800" y="4648200"/>
            <a:ext cx="6019800" cy="762000"/>
          </a:xfrm>
          <a:prstGeom prst="roundRect">
            <a:avLst>
              <a:gd name="adj" fmla="val 16667"/>
            </a:avLst>
          </a:prstGeom>
          <a:solidFill>
            <a:srgbClr val="3366FF"/>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Meeting competition or price cuts and deals</a:t>
            </a:r>
          </a:p>
        </p:txBody>
      </p:sp>
      <p:sp>
        <p:nvSpPr>
          <p:cNvPr id="32" name="AutoShape 20"/>
          <p:cNvSpPr>
            <a:spLocks noChangeArrowheads="1"/>
          </p:cNvSpPr>
          <p:nvPr/>
        </p:nvSpPr>
        <p:spPr bwMode="auto">
          <a:xfrm>
            <a:off x="2971800" y="3733800"/>
            <a:ext cx="6019800" cy="762000"/>
          </a:xfrm>
          <a:prstGeom prst="roundRect">
            <a:avLst>
              <a:gd name="adj" fmla="val 16667"/>
            </a:avLst>
          </a:prstGeom>
          <a:solidFill>
            <a:srgbClr val="008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Persuading and then reminding</a:t>
            </a:r>
          </a:p>
        </p:txBody>
      </p:sp>
      <p:sp>
        <p:nvSpPr>
          <p:cNvPr id="33" name="AutoShape 20"/>
          <p:cNvSpPr>
            <a:spLocks noChangeArrowheads="1"/>
          </p:cNvSpPr>
          <p:nvPr/>
        </p:nvSpPr>
        <p:spPr bwMode="auto">
          <a:xfrm>
            <a:off x="2971800" y="2819400"/>
            <a:ext cx="6019800" cy="762000"/>
          </a:xfrm>
          <a:prstGeom prst="roundRect">
            <a:avLst>
              <a:gd name="adj" fmla="val 16667"/>
            </a:avLst>
          </a:prstGeom>
          <a:solidFill>
            <a:srgbClr val="8816F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Move toward more intensive distribution</a:t>
            </a:r>
          </a:p>
        </p:txBody>
      </p:sp>
      <p:sp>
        <p:nvSpPr>
          <p:cNvPr id="34" name="AutoShape 20"/>
          <p:cNvSpPr>
            <a:spLocks noChangeArrowheads="1"/>
          </p:cNvSpPr>
          <p:nvPr/>
        </p:nvSpPr>
        <p:spPr bwMode="auto">
          <a:xfrm>
            <a:off x="2971800" y="5562600"/>
            <a:ext cx="6019800" cy="9906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Monopolistic competition or oligopoly – heading toward pure competition</a:t>
            </a:r>
          </a:p>
        </p:txBody>
      </p:sp>
      <p:sp>
        <p:nvSpPr>
          <p:cNvPr id="35" name="AutoShape 20"/>
          <p:cNvSpPr>
            <a:spLocks noChangeArrowheads="1"/>
          </p:cNvSpPr>
          <p:nvPr/>
        </p:nvSpPr>
        <p:spPr bwMode="auto">
          <a:xfrm>
            <a:off x="6096000" y="1905000"/>
            <a:ext cx="2895600" cy="762000"/>
          </a:xfrm>
          <a:prstGeom prst="roundRect">
            <a:avLst>
              <a:gd name="adj" fmla="val 16667"/>
            </a:avLst>
          </a:prstGeom>
          <a:solidFill>
            <a:srgbClr val="FF000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Some drop out</a:t>
            </a:r>
          </a:p>
        </p:txBody>
      </p:sp>
      <p:sp>
        <p:nvSpPr>
          <p:cNvPr id="40" name="AutoShape 20"/>
          <p:cNvSpPr>
            <a:spLocks noChangeArrowheads="1"/>
          </p:cNvSpPr>
          <p:nvPr/>
        </p:nvSpPr>
        <p:spPr bwMode="auto">
          <a:xfrm>
            <a:off x="2971800" y="1028700"/>
            <a:ext cx="2895600" cy="762000"/>
          </a:xfrm>
          <a:prstGeom prst="roundRect">
            <a:avLst>
              <a:gd name="adj" fmla="val 16667"/>
            </a:avLst>
          </a:prstGeom>
          <a:solidFill>
            <a:schemeClr val="accent4">
              <a:lumMod val="75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Market Maturity</a:t>
            </a:r>
          </a:p>
        </p:txBody>
      </p:sp>
      <p:sp>
        <p:nvSpPr>
          <p:cNvPr id="41" name="AutoShape 20"/>
          <p:cNvSpPr>
            <a:spLocks noChangeArrowheads="1"/>
          </p:cNvSpPr>
          <p:nvPr/>
        </p:nvSpPr>
        <p:spPr bwMode="auto">
          <a:xfrm>
            <a:off x="6096000" y="1028700"/>
            <a:ext cx="2895600" cy="762000"/>
          </a:xfrm>
          <a:prstGeom prst="roundRect">
            <a:avLst>
              <a:gd name="adj" fmla="val 16667"/>
            </a:avLst>
          </a:prstGeom>
          <a:solidFill>
            <a:schemeClr val="accent4">
              <a:lumMod val="75000"/>
            </a:schemeClr>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b="1" dirty="0">
                <a:latin typeface="Arial" charset="0"/>
                <a:cs typeface="Arial" charset="0"/>
              </a:rPr>
              <a:t>Sales Decline</a:t>
            </a:r>
          </a:p>
        </p:txBody>
      </p:sp>
    </p:spTree>
    <p:custDataLst>
      <p:tags r:id="rId1"/>
    </p:custDataLst>
    <p:extLst>
      <p:ext uri="{BB962C8B-B14F-4D97-AF65-F5344CB8AC3E}">
        <p14:creationId xmlns:p14="http://schemas.microsoft.com/office/powerpoint/2010/main" val="16757398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Managing Mature Products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295400"/>
            <a:ext cx="6553200" cy="4626560"/>
          </a:xfrm>
          <a:prstGeom prst="rect">
            <a:avLst/>
          </a:prstGeom>
        </p:spPr>
      </p:pic>
      <p:sp>
        <p:nvSpPr>
          <p:cNvPr id="4" name="TextBox 3"/>
          <p:cNvSpPr txBox="1"/>
          <p:nvPr/>
        </p:nvSpPr>
        <p:spPr>
          <a:xfrm>
            <a:off x="3733800" y="5935489"/>
            <a:ext cx="4419600" cy="261610"/>
          </a:xfrm>
          <a:prstGeom prst="rect">
            <a:avLst/>
          </a:prstGeom>
          <a:noFill/>
        </p:spPr>
        <p:txBody>
          <a:bodyPr wrap="square" rtlCol="0">
            <a:spAutoFit/>
          </a:bodyPr>
          <a:lstStyle/>
          <a:p>
            <a:r>
              <a:rPr lang="en-US" sz="1100" i="1" dirty="0"/>
              <a:t>Source: DuPont Textiles &amp; Interiors’ LYCRA®</a:t>
            </a:r>
            <a:endParaRPr lang="en-US" sz="1100" dirty="0"/>
          </a:p>
        </p:txBody>
      </p:sp>
    </p:spTree>
    <p:custDataLst>
      <p:tags r:id="rId1"/>
    </p:custDataLst>
    <p:extLst>
      <p:ext uri="{BB962C8B-B14F-4D97-AF65-F5344CB8AC3E}">
        <p14:creationId xmlns:p14="http://schemas.microsoft.com/office/powerpoint/2010/main" val="350366159"/>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Freeform 11"/>
          <p:cNvSpPr>
            <a:spLocks/>
          </p:cNvSpPr>
          <p:nvPr/>
        </p:nvSpPr>
        <p:spPr bwMode="auto">
          <a:xfrm>
            <a:off x="152400" y="3675063"/>
            <a:ext cx="1925638" cy="973137"/>
          </a:xfrm>
          <a:custGeom>
            <a:avLst/>
            <a:gdLst>
              <a:gd name="T0" fmla="*/ 2147483647 w 1213"/>
              <a:gd name="T1" fmla="*/ 1253198878 h 560"/>
              <a:gd name="T2" fmla="*/ 2147483647 w 1213"/>
              <a:gd name="T3" fmla="*/ 1253198878 h 560"/>
              <a:gd name="T4" fmla="*/ 2147483647 w 1213"/>
              <a:gd name="T5" fmla="*/ 1346811182 h 560"/>
              <a:gd name="T6" fmla="*/ 2147483647 w 1213"/>
              <a:gd name="T7" fmla="*/ 1428344422 h 560"/>
              <a:gd name="T8" fmla="*/ 2147483647 w 1213"/>
              <a:gd name="T9" fmla="*/ 1500818801 h 560"/>
              <a:gd name="T10" fmla="*/ 2147483647 w 1213"/>
              <a:gd name="T11" fmla="*/ 1564234316 h 560"/>
              <a:gd name="T12" fmla="*/ 2147483647 w 1213"/>
              <a:gd name="T13" fmla="*/ 1618589230 h 560"/>
              <a:gd name="T14" fmla="*/ 2147483647 w 1213"/>
              <a:gd name="T15" fmla="*/ 1663885282 h 560"/>
              <a:gd name="T16" fmla="*/ 2147483647 w 1213"/>
              <a:gd name="T17" fmla="*/ 1682004746 h 560"/>
              <a:gd name="T18" fmla="*/ 2147483647 w 1213"/>
              <a:gd name="T19" fmla="*/ 1691063609 h 560"/>
              <a:gd name="T20" fmla="*/ 365423545 w 1213"/>
              <a:gd name="T21" fmla="*/ 1691063609 h 560"/>
              <a:gd name="T22" fmla="*/ 365423545 w 1213"/>
              <a:gd name="T23" fmla="*/ 1691063609 h 560"/>
              <a:gd name="T24" fmla="*/ 297378515 w 1213"/>
              <a:gd name="T25" fmla="*/ 1682004746 h 560"/>
              <a:gd name="T26" fmla="*/ 226814121 w 1213"/>
              <a:gd name="T27" fmla="*/ 1663885282 h 560"/>
              <a:gd name="T28" fmla="*/ 166330356 w 1213"/>
              <a:gd name="T29" fmla="*/ 1618589230 h 560"/>
              <a:gd name="T30" fmla="*/ 113407854 w 1213"/>
              <a:gd name="T31" fmla="*/ 1564234316 h 560"/>
              <a:gd name="T32" fmla="*/ 68045030 w 1213"/>
              <a:gd name="T33" fmla="*/ 1500818801 h 560"/>
              <a:gd name="T34" fmla="*/ 30241883 w 1213"/>
              <a:gd name="T35" fmla="*/ 1428344422 h 560"/>
              <a:gd name="T36" fmla="*/ 7561264 w 1213"/>
              <a:gd name="T37" fmla="*/ 1346811182 h 560"/>
              <a:gd name="T38" fmla="*/ 0 w 1213"/>
              <a:gd name="T39" fmla="*/ 1253198878 h 560"/>
              <a:gd name="T40" fmla="*/ 0 w 1213"/>
              <a:gd name="T41" fmla="*/ 434844531 h 560"/>
              <a:gd name="T42" fmla="*/ 0 w 1213"/>
              <a:gd name="T43" fmla="*/ 434844531 h 560"/>
              <a:gd name="T44" fmla="*/ 7561264 w 1213"/>
              <a:gd name="T45" fmla="*/ 344252427 h 560"/>
              <a:gd name="T46" fmla="*/ 30241883 w 1213"/>
              <a:gd name="T47" fmla="*/ 262719186 h 560"/>
              <a:gd name="T48" fmla="*/ 68045030 w 1213"/>
              <a:gd name="T49" fmla="*/ 190244808 h 560"/>
              <a:gd name="T50" fmla="*/ 113407854 w 1213"/>
              <a:gd name="T51" fmla="*/ 126829293 h 560"/>
              <a:gd name="T52" fmla="*/ 166330356 w 1213"/>
              <a:gd name="T53" fmla="*/ 72474378 h 560"/>
              <a:gd name="T54" fmla="*/ 226814121 w 1213"/>
              <a:gd name="T55" fmla="*/ 27178326 h 560"/>
              <a:gd name="T56" fmla="*/ 297378515 w 1213"/>
              <a:gd name="T57" fmla="*/ 9058863 h 560"/>
              <a:gd name="T58" fmla="*/ 365423545 w 1213"/>
              <a:gd name="T59" fmla="*/ 0 h 560"/>
              <a:gd name="T60" fmla="*/ 2147483647 w 1213"/>
              <a:gd name="T61" fmla="*/ 0 h 560"/>
              <a:gd name="T62" fmla="*/ 2147483647 w 1213"/>
              <a:gd name="T63" fmla="*/ 0 h 560"/>
              <a:gd name="T64" fmla="*/ 2147483647 w 1213"/>
              <a:gd name="T65" fmla="*/ 9058863 h 560"/>
              <a:gd name="T66" fmla="*/ 2147483647 w 1213"/>
              <a:gd name="T67" fmla="*/ 27178326 h 560"/>
              <a:gd name="T68" fmla="*/ 2147483647 w 1213"/>
              <a:gd name="T69" fmla="*/ 72474378 h 560"/>
              <a:gd name="T70" fmla="*/ 2147483647 w 1213"/>
              <a:gd name="T71" fmla="*/ 126829293 h 560"/>
              <a:gd name="T72" fmla="*/ 2147483647 w 1213"/>
              <a:gd name="T73" fmla="*/ 190244808 h 560"/>
              <a:gd name="T74" fmla="*/ 2147483647 w 1213"/>
              <a:gd name="T75" fmla="*/ 262719186 h 560"/>
              <a:gd name="T76" fmla="*/ 2147483647 w 1213"/>
              <a:gd name="T77" fmla="*/ 344252427 h 560"/>
              <a:gd name="T78" fmla="*/ 2147483647 w 1213"/>
              <a:gd name="T79" fmla="*/ 434844531 h 560"/>
              <a:gd name="T80" fmla="*/ 2147483647 w 1213"/>
              <a:gd name="T81" fmla="*/ 1253198878 h 5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13" h="560">
                <a:moveTo>
                  <a:pt x="1213" y="415"/>
                </a:moveTo>
                <a:lnTo>
                  <a:pt x="1213" y="415"/>
                </a:lnTo>
                <a:lnTo>
                  <a:pt x="1210" y="446"/>
                </a:lnTo>
                <a:lnTo>
                  <a:pt x="1204" y="473"/>
                </a:lnTo>
                <a:lnTo>
                  <a:pt x="1189" y="497"/>
                </a:lnTo>
                <a:lnTo>
                  <a:pt x="1171" y="518"/>
                </a:lnTo>
                <a:lnTo>
                  <a:pt x="1150" y="536"/>
                </a:lnTo>
                <a:lnTo>
                  <a:pt x="1126" y="551"/>
                </a:lnTo>
                <a:lnTo>
                  <a:pt x="1099" y="557"/>
                </a:lnTo>
                <a:lnTo>
                  <a:pt x="1069" y="560"/>
                </a:lnTo>
                <a:lnTo>
                  <a:pt x="145" y="560"/>
                </a:lnTo>
                <a:lnTo>
                  <a:pt x="118" y="557"/>
                </a:lnTo>
                <a:lnTo>
                  <a:pt x="90" y="551"/>
                </a:lnTo>
                <a:lnTo>
                  <a:pt x="66" y="536"/>
                </a:lnTo>
                <a:lnTo>
                  <a:pt x="45" y="518"/>
                </a:lnTo>
                <a:lnTo>
                  <a:pt x="27" y="497"/>
                </a:lnTo>
                <a:lnTo>
                  <a:pt x="12" y="473"/>
                </a:lnTo>
                <a:lnTo>
                  <a:pt x="3" y="446"/>
                </a:lnTo>
                <a:lnTo>
                  <a:pt x="0" y="415"/>
                </a:lnTo>
                <a:lnTo>
                  <a:pt x="0" y="144"/>
                </a:lnTo>
                <a:lnTo>
                  <a:pt x="3" y="114"/>
                </a:lnTo>
                <a:lnTo>
                  <a:pt x="12" y="87"/>
                </a:lnTo>
                <a:lnTo>
                  <a:pt x="27" y="63"/>
                </a:lnTo>
                <a:lnTo>
                  <a:pt x="45" y="42"/>
                </a:lnTo>
                <a:lnTo>
                  <a:pt x="66" y="24"/>
                </a:lnTo>
                <a:lnTo>
                  <a:pt x="90" y="9"/>
                </a:lnTo>
                <a:lnTo>
                  <a:pt x="118" y="3"/>
                </a:lnTo>
                <a:lnTo>
                  <a:pt x="145" y="0"/>
                </a:lnTo>
                <a:lnTo>
                  <a:pt x="1069" y="0"/>
                </a:lnTo>
                <a:lnTo>
                  <a:pt x="1099" y="3"/>
                </a:lnTo>
                <a:lnTo>
                  <a:pt x="1126" y="9"/>
                </a:lnTo>
                <a:lnTo>
                  <a:pt x="1150" y="24"/>
                </a:lnTo>
                <a:lnTo>
                  <a:pt x="1171" y="42"/>
                </a:lnTo>
                <a:lnTo>
                  <a:pt x="1189" y="63"/>
                </a:lnTo>
                <a:lnTo>
                  <a:pt x="1204" y="87"/>
                </a:lnTo>
                <a:lnTo>
                  <a:pt x="1210" y="114"/>
                </a:lnTo>
                <a:lnTo>
                  <a:pt x="1213" y="144"/>
                </a:lnTo>
                <a:lnTo>
                  <a:pt x="1213" y="415"/>
                </a:lnTo>
                <a:close/>
              </a:path>
            </a:pathLst>
          </a:cu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endParaRPr lang="en-US" b="1" dirty="0">
              <a:latin typeface="Arial" pitchFamily="34" charset="0"/>
              <a:cs typeface="Arial" pitchFamily="34" charset="0"/>
            </a:endParaRPr>
          </a:p>
        </p:txBody>
      </p:sp>
      <p:sp>
        <p:nvSpPr>
          <p:cNvPr id="32771" name="Rectangle 2"/>
          <p:cNvSpPr>
            <a:spLocks noGrp="1" noChangeArrowheads="1"/>
          </p:cNvSpPr>
          <p:nvPr>
            <p:ph type="title"/>
          </p:nvPr>
        </p:nvSpPr>
        <p:spPr/>
        <p:txBody>
          <a:bodyPr/>
          <a:lstStyle/>
          <a:p>
            <a:r>
              <a:rPr lang="en-US" altLang="en-US" dirty="0"/>
              <a:t>Phasing Out Dying Products</a:t>
            </a:r>
            <a:endParaRPr lang="en-US" dirty="0"/>
          </a:p>
        </p:txBody>
      </p:sp>
      <p:sp>
        <p:nvSpPr>
          <p:cNvPr id="4" name="AutoShape 3"/>
          <p:cNvSpPr>
            <a:spLocks noChangeArrowheads="1"/>
          </p:cNvSpPr>
          <p:nvPr/>
        </p:nvSpPr>
        <p:spPr bwMode="auto">
          <a:xfrm>
            <a:off x="5867400" y="2895600"/>
            <a:ext cx="2895600" cy="1143000"/>
          </a:xfrm>
          <a:prstGeom prst="roundRect">
            <a:avLst>
              <a:gd name="adj" fmla="val 3069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Don’t Pull the Plug So Quickly</a:t>
            </a:r>
          </a:p>
        </p:txBody>
      </p:sp>
      <p:sp>
        <p:nvSpPr>
          <p:cNvPr id="5" name="Line 4"/>
          <p:cNvSpPr>
            <a:spLocks noChangeShapeType="1"/>
          </p:cNvSpPr>
          <p:nvPr/>
        </p:nvSpPr>
        <p:spPr bwMode="auto">
          <a:xfrm flipH="1" flipV="1">
            <a:off x="5410200" y="35052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6" name="AutoShape 7"/>
          <p:cNvSpPr>
            <a:spLocks noChangeArrowheads="1"/>
          </p:cNvSpPr>
          <p:nvPr/>
        </p:nvSpPr>
        <p:spPr bwMode="auto">
          <a:xfrm>
            <a:off x="5867400" y="1524000"/>
            <a:ext cx="2895600" cy="1143000"/>
          </a:xfrm>
          <a:prstGeom prst="roundRect">
            <a:avLst>
              <a:gd name="adj" fmla="val 3069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Phase-out May Be Necessary</a:t>
            </a:r>
          </a:p>
        </p:txBody>
      </p:sp>
      <p:sp>
        <p:nvSpPr>
          <p:cNvPr id="7" name="Line 8"/>
          <p:cNvSpPr>
            <a:spLocks noChangeShapeType="1"/>
          </p:cNvSpPr>
          <p:nvPr/>
        </p:nvSpPr>
        <p:spPr bwMode="auto">
          <a:xfrm flipH="1" flipV="1">
            <a:off x="5410200" y="21336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32776" name="Freeform 12"/>
          <p:cNvSpPr>
            <a:spLocks/>
          </p:cNvSpPr>
          <p:nvPr/>
        </p:nvSpPr>
        <p:spPr bwMode="auto">
          <a:xfrm>
            <a:off x="339725" y="2327275"/>
            <a:ext cx="1543050" cy="1347788"/>
          </a:xfrm>
          <a:custGeom>
            <a:avLst/>
            <a:gdLst>
              <a:gd name="T0" fmla="*/ 0 w 972"/>
              <a:gd name="T1" fmla="*/ 2147483647 h 849"/>
              <a:gd name="T2" fmla="*/ 2147483647 w 972"/>
              <a:gd name="T3" fmla="*/ 0 h 849"/>
              <a:gd name="T4" fmla="*/ 2147483647 w 972"/>
              <a:gd name="T5" fmla="*/ 2147483647 h 849"/>
              <a:gd name="T6" fmla="*/ 0 60000 65536"/>
              <a:gd name="T7" fmla="*/ 0 60000 65536"/>
              <a:gd name="T8" fmla="*/ 0 60000 65536"/>
              <a:gd name="T9" fmla="*/ 0 w 972"/>
              <a:gd name="T10" fmla="*/ 0 h 849"/>
              <a:gd name="T11" fmla="*/ 972 w 972"/>
              <a:gd name="T12" fmla="*/ 849 h 849"/>
            </a:gdLst>
            <a:ahLst/>
            <a:cxnLst>
              <a:cxn ang="T6">
                <a:pos x="T0" y="T1"/>
              </a:cxn>
              <a:cxn ang="T7">
                <a:pos x="T2" y="T3"/>
              </a:cxn>
              <a:cxn ang="T8">
                <a:pos x="T4" y="T5"/>
              </a:cxn>
            </a:cxnLst>
            <a:rect l="T9" t="T10" r="T11" b="T12"/>
            <a:pathLst>
              <a:path w="972" h="849">
                <a:moveTo>
                  <a:pt x="0" y="849"/>
                </a:moveTo>
                <a:lnTo>
                  <a:pt x="490" y="0"/>
                </a:lnTo>
                <a:lnTo>
                  <a:pt x="972" y="849"/>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p>
        </p:txBody>
      </p:sp>
      <p:sp>
        <p:nvSpPr>
          <p:cNvPr id="32777" name="Line 13"/>
          <p:cNvSpPr>
            <a:spLocks noChangeShapeType="1"/>
          </p:cNvSpPr>
          <p:nvPr/>
        </p:nvSpPr>
        <p:spPr bwMode="auto">
          <a:xfrm>
            <a:off x="1117600" y="2327275"/>
            <a:ext cx="1588" cy="13477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2778" name="Rectangle 14"/>
          <p:cNvSpPr>
            <a:spLocks noChangeArrowheads="1"/>
          </p:cNvSpPr>
          <p:nvPr/>
        </p:nvSpPr>
        <p:spPr bwMode="auto">
          <a:xfrm>
            <a:off x="345700" y="3975100"/>
            <a:ext cx="1554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0" tIns="0" rIns="0" bIns="0">
            <a:spAutoFit/>
          </a:bodyPr>
          <a:lstStyle/>
          <a:p>
            <a:r>
              <a:rPr lang="en-US" sz="2200" b="1" dirty="0"/>
              <a:t>Profitability</a:t>
            </a:r>
          </a:p>
        </p:txBody>
      </p:sp>
      <p:sp>
        <p:nvSpPr>
          <p:cNvPr id="32779" name="Freeform 15"/>
          <p:cNvSpPr>
            <a:spLocks/>
          </p:cNvSpPr>
          <p:nvPr/>
        </p:nvSpPr>
        <p:spPr bwMode="auto">
          <a:xfrm>
            <a:off x="3408363" y="3675063"/>
            <a:ext cx="1925637" cy="1049337"/>
          </a:xfrm>
          <a:custGeom>
            <a:avLst/>
            <a:gdLst>
              <a:gd name="T0" fmla="*/ 2147483647 w 1213"/>
              <a:gd name="T1" fmla="*/ 1457143087 h 560"/>
              <a:gd name="T2" fmla="*/ 2147483647 w 1213"/>
              <a:gd name="T3" fmla="*/ 1457143087 h 560"/>
              <a:gd name="T4" fmla="*/ 2147483647 w 1213"/>
              <a:gd name="T5" fmla="*/ 1565989315 h 560"/>
              <a:gd name="T6" fmla="*/ 2147483647 w 1213"/>
              <a:gd name="T7" fmla="*/ 1660791291 h 560"/>
              <a:gd name="T8" fmla="*/ 2147483647 w 1213"/>
              <a:gd name="T9" fmla="*/ 1745060548 h 560"/>
              <a:gd name="T10" fmla="*/ 2147483647 w 1213"/>
              <a:gd name="T11" fmla="*/ 1818795210 h 560"/>
              <a:gd name="T12" fmla="*/ 2147483647 w 1213"/>
              <a:gd name="T13" fmla="*/ 1881995279 h 560"/>
              <a:gd name="T14" fmla="*/ 2147483647 w 1213"/>
              <a:gd name="T15" fmla="*/ 1934664501 h 560"/>
              <a:gd name="T16" fmla="*/ 2147483647 w 1213"/>
              <a:gd name="T17" fmla="*/ 1955731815 h 560"/>
              <a:gd name="T18" fmla="*/ 2147483647 w 1213"/>
              <a:gd name="T19" fmla="*/ 1966264535 h 560"/>
              <a:gd name="T20" fmla="*/ 362902406 w 1213"/>
              <a:gd name="T21" fmla="*/ 1966264535 h 560"/>
              <a:gd name="T22" fmla="*/ 362902406 w 1213"/>
              <a:gd name="T23" fmla="*/ 1966264535 h 560"/>
              <a:gd name="T24" fmla="*/ 287297738 w 1213"/>
              <a:gd name="T25" fmla="*/ 1955731815 h 560"/>
              <a:gd name="T26" fmla="*/ 219252743 w 1213"/>
              <a:gd name="T27" fmla="*/ 1934664501 h 560"/>
              <a:gd name="T28" fmla="*/ 158769009 w 1213"/>
              <a:gd name="T29" fmla="*/ 1881995279 h 560"/>
              <a:gd name="T30" fmla="*/ 105846535 w 1213"/>
              <a:gd name="T31" fmla="*/ 1818795210 h 560"/>
              <a:gd name="T32" fmla="*/ 60483734 w 1213"/>
              <a:gd name="T33" fmla="*/ 1745060548 h 560"/>
              <a:gd name="T34" fmla="*/ 30241867 w 1213"/>
              <a:gd name="T35" fmla="*/ 1660791291 h 560"/>
              <a:gd name="T36" fmla="*/ 7559673 w 1213"/>
              <a:gd name="T37" fmla="*/ 1565989315 h 560"/>
              <a:gd name="T38" fmla="*/ 0 w 1213"/>
              <a:gd name="T39" fmla="*/ 1457143087 h 560"/>
              <a:gd name="T40" fmla="*/ 0 w 1213"/>
              <a:gd name="T41" fmla="*/ 505611791 h 560"/>
              <a:gd name="T42" fmla="*/ 0 w 1213"/>
              <a:gd name="T43" fmla="*/ 505611791 h 560"/>
              <a:gd name="T44" fmla="*/ 7559673 w 1213"/>
              <a:gd name="T45" fmla="*/ 400275220 h 560"/>
              <a:gd name="T46" fmla="*/ 30241867 w 1213"/>
              <a:gd name="T47" fmla="*/ 305473244 h 560"/>
              <a:gd name="T48" fmla="*/ 60483734 w 1213"/>
              <a:gd name="T49" fmla="*/ 221203987 h 560"/>
              <a:gd name="T50" fmla="*/ 105846535 w 1213"/>
              <a:gd name="T51" fmla="*/ 147469325 h 560"/>
              <a:gd name="T52" fmla="*/ 158769009 w 1213"/>
              <a:gd name="T53" fmla="*/ 84269256 h 560"/>
              <a:gd name="T54" fmla="*/ 219252743 w 1213"/>
              <a:gd name="T55" fmla="*/ 31600034 h 560"/>
              <a:gd name="T56" fmla="*/ 287297738 w 1213"/>
              <a:gd name="T57" fmla="*/ 10532720 h 560"/>
              <a:gd name="T58" fmla="*/ 362902406 w 1213"/>
              <a:gd name="T59" fmla="*/ 0 h 560"/>
              <a:gd name="T60" fmla="*/ 2147483647 w 1213"/>
              <a:gd name="T61" fmla="*/ 0 h 560"/>
              <a:gd name="T62" fmla="*/ 2147483647 w 1213"/>
              <a:gd name="T63" fmla="*/ 0 h 560"/>
              <a:gd name="T64" fmla="*/ 2147483647 w 1213"/>
              <a:gd name="T65" fmla="*/ 10532720 h 560"/>
              <a:gd name="T66" fmla="*/ 2147483647 w 1213"/>
              <a:gd name="T67" fmla="*/ 31600034 h 560"/>
              <a:gd name="T68" fmla="*/ 2147483647 w 1213"/>
              <a:gd name="T69" fmla="*/ 84269256 h 560"/>
              <a:gd name="T70" fmla="*/ 2147483647 w 1213"/>
              <a:gd name="T71" fmla="*/ 147469325 h 560"/>
              <a:gd name="T72" fmla="*/ 2147483647 w 1213"/>
              <a:gd name="T73" fmla="*/ 221203987 h 560"/>
              <a:gd name="T74" fmla="*/ 2147483647 w 1213"/>
              <a:gd name="T75" fmla="*/ 305473244 h 560"/>
              <a:gd name="T76" fmla="*/ 2147483647 w 1213"/>
              <a:gd name="T77" fmla="*/ 400275220 h 560"/>
              <a:gd name="T78" fmla="*/ 2147483647 w 1213"/>
              <a:gd name="T79" fmla="*/ 505611791 h 560"/>
              <a:gd name="T80" fmla="*/ 2147483647 w 1213"/>
              <a:gd name="T81" fmla="*/ 1457143087 h 5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13" h="560">
                <a:moveTo>
                  <a:pt x="1213" y="415"/>
                </a:moveTo>
                <a:lnTo>
                  <a:pt x="1213" y="415"/>
                </a:lnTo>
                <a:lnTo>
                  <a:pt x="1210" y="446"/>
                </a:lnTo>
                <a:lnTo>
                  <a:pt x="1201" y="473"/>
                </a:lnTo>
                <a:lnTo>
                  <a:pt x="1189" y="497"/>
                </a:lnTo>
                <a:lnTo>
                  <a:pt x="1171" y="518"/>
                </a:lnTo>
                <a:lnTo>
                  <a:pt x="1150" y="536"/>
                </a:lnTo>
                <a:lnTo>
                  <a:pt x="1126" y="551"/>
                </a:lnTo>
                <a:lnTo>
                  <a:pt x="1098" y="557"/>
                </a:lnTo>
                <a:lnTo>
                  <a:pt x="1068" y="560"/>
                </a:lnTo>
                <a:lnTo>
                  <a:pt x="144" y="560"/>
                </a:lnTo>
                <a:lnTo>
                  <a:pt x="114" y="557"/>
                </a:lnTo>
                <a:lnTo>
                  <a:pt x="87" y="551"/>
                </a:lnTo>
                <a:lnTo>
                  <a:pt x="63" y="536"/>
                </a:lnTo>
                <a:lnTo>
                  <a:pt x="42" y="518"/>
                </a:lnTo>
                <a:lnTo>
                  <a:pt x="24" y="497"/>
                </a:lnTo>
                <a:lnTo>
                  <a:pt x="12" y="473"/>
                </a:lnTo>
                <a:lnTo>
                  <a:pt x="3" y="446"/>
                </a:lnTo>
                <a:lnTo>
                  <a:pt x="0" y="415"/>
                </a:lnTo>
                <a:lnTo>
                  <a:pt x="0" y="144"/>
                </a:lnTo>
                <a:lnTo>
                  <a:pt x="3" y="114"/>
                </a:lnTo>
                <a:lnTo>
                  <a:pt x="12" y="87"/>
                </a:lnTo>
                <a:lnTo>
                  <a:pt x="24" y="63"/>
                </a:lnTo>
                <a:lnTo>
                  <a:pt x="42" y="42"/>
                </a:lnTo>
                <a:lnTo>
                  <a:pt x="63" y="24"/>
                </a:lnTo>
                <a:lnTo>
                  <a:pt x="87" y="9"/>
                </a:lnTo>
                <a:lnTo>
                  <a:pt x="114" y="3"/>
                </a:lnTo>
                <a:lnTo>
                  <a:pt x="144" y="0"/>
                </a:lnTo>
                <a:lnTo>
                  <a:pt x="1068" y="0"/>
                </a:lnTo>
                <a:lnTo>
                  <a:pt x="1098" y="3"/>
                </a:lnTo>
                <a:lnTo>
                  <a:pt x="1126" y="9"/>
                </a:lnTo>
                <a:lnTo>
                  <a:pt x="1150" y="24"/>
                </a:lnTo>
                <a:lnTo>
                  <a:pt x="1171" y="42"/>
                </a:lnTo>
                <a:lnTo>
                  <a:pt x="1189" y="63"/>
                </a:lnTo>
                <a:lnTo>
                  <a:pt x="1201" y="87"/>
                </a:lnTo>
                <a:lnTo>
                  <a:pt x="1210" y="114"/>
                </a:lnTo>
                <a:lnTo>
                  <a:pt x="1213" y="144"/>
                </a:lnTo>
                <a:lnTo>
                  <a:pt x="1213" y="415"/>
                </a:lnTo>
                <a:close/>
              </a:path>
            </a:pathLst>
          </a:cu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endParaRPr lang="en-US" b="1" dirty="0">
              <a:latin typeface="Arial" pitchFamily="34" charset="0"/>
              <a:cs typeface="Arial" pitchFamily="34" charset="0"/>
            </a:endParaRPr>
          </a:p>
        </p:txBody>
      </p:sp>
      <p:sp>
        <p:nvSpPr>
          <p:cNvPr id="32780" name="Freeform 16"/>
          <p:cNvSpPr>
            <a:spLocks/>
          </p:cNvSpPr>
          <p:nvPr/>
        </p:nvSpPr>
        <p:spPr bwMode="auto">
          <a:xfrm>
            <a:off x="3589338" y="2327275"/>
            <a:ext cx="1543050" cy="1347788"/>
          </a:xfrm>
          <a:custGeom>
            <a:avLst/>
            <a:gdLst>
              <a:gd name="T0" fmla="*/ 0 w 972"/>
              <a:gd name="T1" fmla="*/ 2147483647 h 849"/>
              <a:gd name="T2" fmla="*/ 2147483647 w 972"/>
              <a:gd name="T3" fmla="*/ 0 h 849"/>
              <a:gd name="T4" fmla="*/ 2147483647 w 972"/>
              <a:gd name="T5" fmla="*/ 2147483647 h 849"/>
              <a:gd name="T6" fmla="*/ 0 60000 65536"/>
              <a:gd name="T7" fmla="*/ 0 60000 65536"/>
              <a:gd name="T8" fmla="*/ 0 60000 65536"/>
              <a:gd name="T9" fmla="*/ 0 w 972"/>
              <a:gd name="T10" fmla="*/ 0 h 849"/>
              <a:gd name="T11" fmla="*/ 972 w 972"/>
              <a:gd name="T12" fmla="*/ 849 h 849"/>
            </a:gdLst>
            <a:ahLst/>
            <a:cxnLst>
              <a:cxn ang="T6">
                <a:pos x="T0" y="T1"/>
              </a:cxn>
              <a:cxn ang="T7">
                <a:pos x="T2" y="T3"/>
              </a:cxn>
              <a:cxn ang="T8">
                <a:pos x="T4" y="T5"/>
              </a:cxn>
            </a:cxnLst>
            <a:rect l="T9" t="T10" r="T11" b="T12"/>
            <a:pathLst>
              <a:path w="972" h="849">
                <a:moveTo>
                  <a:pt x="0" y="849"/>
                </a:moveTo>
                <a:lnTo>
                  <a:pt x="491" y="0"/>
                </a:lnTo>
                <a:lnTo>
                  <a:pt x="972" y="849"/>
                </a:ln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p>
        </p:txBody>
      </p:sp>
      <p:sp>
        <p:nvSpPr>
          <p:cNvPr id="32781" name="Line 17"/>
          <p:cNvSpPr>
            <a:spLocks noChangeShapeType="1"/>
          </p:cNvSpPr>
          <p:nvPr/>
        </p:nvSpPr>
        <p:spPr bwMode="auto">
          <a:xfrm>
            <a:off x="4368800" y="2327275"/>
            <a:ext cx="1588" cy="13477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2782" name="Rectangle 18"/>
          <p:cNvSpPr>
            <a:spLocks noChangeArrowheads="1"/>
          </p:cNvSpPr>
          <p:nvPr/>
        </p:nvSpPr>
        <p:spPr bwMode="auto">
          <a:xfrm>
            <a:off x="3536532" y="3759200"/>
            <a:ext cx="1728037" cy="812530"/>
          </a:xfrm>
          <a:prstGeom prst="rect">
            <a:avLst/>
          </a:prstGeom>
          <a:noFill/>
          <a:ln>
            <a:noFill/>
          </a:ln>
          <a:extLst/>
        </p:spPr>
        <p:txBody>
          <a:bodyPr wrap="none" lIns="0" tIns="0" rIns="0" bIns="0">
            <a:spAutoFit/>
          </a:bodyPr>
          <a:lstStyle/>
          <a:p>
            <a:pPr>
              <a:lnSpc>
                <a:spcPct val="80000"/>
              </a:lnSpc>
            </a:pPr>
            <a:r>
              <a:rPr lang="en-US" sz="2200" b="1" dirty="0"/>
              <a:t>Product Line</a:t>
            </a:r>
            <a:br>
              <a:rPr lang="en-US" sz="2200" b="1" dirty="0"/>
            </a:br>
            <a:r>
              <a:rPr lang="en-US" sz="2200" b="1" dirty="0"/>
              <a:t>Customer </a:t>
            </a:r>
            <a:br>
              <a:rPr lang="en-US" sz="2200" b="1" dirty="0"/>
            </a:br>
            <a:r>
              <a:rPr lang="en-US" sz="2200" b="1" dirty="0"/>
              <a:t>Support</a:t>
            </a:r>
          </a:p>
        </p:txBody>
      </p:sp>
      <p:sp>
        <p:nvSpPr>
          <p:cNvPr id="32783" name="Freeform 19"/>
          <p:cNvSpPr>
            <a:spLocks/>
          </p:cNvSpPr>
          <p:nvPr/>
        </p:nvSpPr>
        <p:spPr bwMode="auto">
          <a:xfrm>
            <a:off x="2374900" y="2101850"/>
            <a:ext cx="722313" cy="3016250"/>
          </a:xfrm>
          <a:custGeom>
            <a:avLst/>
            <a:gdLst>
              <a:gd name="T0" fmla="*/ 1146672681 w 455"/>
              <a:gd name="T1" fmla="*/ 2147483647 h 1900"/>
              <a:gd name="T2" fmla="*/ 1146672681 w 455"/>
              <a:gd name="T3" fmla="*/ 2147483647 h 1900"/>
              <a:gd name="T4" fmla="*/ 1139111414 w 455"/>
              <a:gd name="T5" fmla="*/ 2147483647 h 1900"/>
              <a:gd name="T6" fmla="*/ 1116430785 w 455"/>
              <a:gd name="T7" fmla="*/ 2147483647 h 1900"/>
              <a:gd name="T8" fmla="*/ 1086188889 w 455"/>
              <a:gd name="T9" fmla="*/ 2147483647 h 1900"/>
              <a:gd name="T10" fmla="*/ 1040826045 w 455"/>
              <a:gd name="T11" fmla="*/ 2147483647 h 1900"/>
              <a:gd name="T12" fmla="*/ 987901934 w 455"/>
              <a:gd name="T13" fmla="*/ 2147483647 h 1900"/>
              <a:gd name="T14" fmla="*/ 917337510 w 455"/>
              <a:gd name="T15" fmla="*/ 2147483647 h 1900"/>
              <a:gd name="T16" fmla="*/ 849294038 w 455"/>
              <a:gd name="T17" fmla="*/ 2147483647 h 1900"/>
              <a:gd name="T18" fmla="*/ 781248978 w 455"/>
              <a:gd name="T19" fmla="*/ 2147483647 h 1900"/>
              <a:gd name="T20" fmla="*/ 365423703 w 455"/>
              <a:gd name="T21" fmla="*/ 2147483647 h 1900"/>
              <a:gd name="T22" fmla="*/ 365423703 w 455"/>
              <a:gd name="T23" fmla="*/ 2147483647 h 1900"/>
              <a:gd name="T24" fmla="*/ 289818963 w 455"/>
              <a:gd name="T25" fmla="*/ 2147483647 h 1900"/>
              <a:gd name="T26" fmla="*/ 219254539 w 455"/>
              <a:gd name="T27" fmla="*/ 2147483647 h 1900"/>
              <a:gd name="T28" fmla="*/ 158770747 w 455"/>
              <a:gd name="T29" fmla="*/ 2147483647 h 1900"/>
              <a:gd name="T30" fmla="*/ 105846636 w 455"/>
              <a:gd name="T31" fmla="*/ 2147483647 h 1900"/>
              <a:gd name="T32" fmla="*/ 60483792 w 455"/>
              <a:gd name="T33" fmla="*/ 2147483647 h 1900"/>
              <a:gd name="T34" fmla="*/ 22682216 w 455"/>
              <a:gd name="T35" fmla="*/ 2147483647 h 1900"/>
              <a:gd name="T36" fmla="*/ 7561268 w 455"/>
              <a:gd name="T37" fmla="*/ 2147483647 h 1900"/>
              <a:gd name="T38" fmla="*/ 0 w 455"/>
              <a:gd name="T39" fmla="*/ 2147483647 h 1900"/>
              <a:gd name="T40" fmla="*/ 0 w 455"/>
              <a:gd name="T41" fmla="*/ 365423450 h 1900"/>
              <a:gd name="T42" fmla="*/ 0 w 455"/>
              <a:gd name="T43" fmla="*/ 365423450 h 1900"/>
              <a:gd name="T44" fmla="*/ 7561268 w 455"/>
              <a:gd name="T45" fmla="*/ 289818763 h 1900"/>
              <a:gd name="T46" fmla="*/ 22682216 w 455"/>
              <a:gd name="T47" fmla="*/ 221773750 h 1900"/>
              <a:gd name="T48" fmla="*/ 60483792 w 455"/>
              <a:gd name="T49" fmla="*/ 161290000 h 1900"/>
              <a:gd name="T50" fmla="*/ 105846636 w 455"/>
              <a:gd name="T51" fmla="*/ 105846563 h 1900"/>
              <a:gd name="T52" fmla="*/ 158770747 w 455"/>
              <a:gd name="T53" fmla="*/ 60483750 h 1900"/>
              <a:gd name="T54" fmla="*/ 219254539 w 455"/>
              <a:gd name="T55" fmla="*/ 30241875 h 1900"/>
              <a:gd name="T56" fmla="*/ 289818963 w 455"/>
              <a:gd name="T57" fmla="*/ 7561263 h 1900"/>
              <a:gd name="T58" fmla="*/ 365423703 w 455"/>
              <a:gd name="T59" fmla="*/ 0 h 1900"/>
              <a:gd name="T60" fmla="*/ 781248978 w 455"/>
              <a:gd name="T61" fmla="*/ 0 h 1900"/>
              <a:gd name="T62" fmla="*/ 781248978 w 455"/>
              <a:gd name="T63" fmla="*/ 0 h 1900"/>
              <a:gd name="T64" fmla="*/ 849294038 w 455"/>
              <a:gd name="T65" fmla="*/ 7561263 h 1900"/>
              <a:gd name="T66" fmla="*/ 917337510 w 455"/>
              <a:gd name="T67" fmla="*/ 30241875 h 1900"/>
              <a:gd name="T68" fmla="*/ 987901934 w 455"/>
              <a:gd name="T69" fmla="*/ 60483750 h 1900"/>
              <a:gd name="T70" fmla="*/ 1040826045 w 455"/>
              <a:gd name="T71" fmla="*/ 105846563 h 1900"/>
              <a:gd name="T72" fmla="*/ 1086188889 w 455"/>
              <a:gd name="T73" fmla="*/ 161290000 h 1900"/>
              <a:gd name="T74" fmla="*/ 1116430785 w 455"/>
              <a:gd name="T75" fmla="*/ 221773750 h 1900"/>
              <a:gd name="T76" fmla="*/ 1139111414 w 455"/>
              <a:gd name="T77" fmla="*/ 289818763 h 1900"/>
              <a:gd name="T78" fmla="*/ 1146672681 w 455"/>
              <a:gd name="T79" fmla="*/ 365423450 h 1900"/>
              <a:gd name="T80" fmla="*/ 1146672681 w 455"/>
              <a:gd name="T81" fmla="*/ 2147483647 h 19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55" h="1900">
                <a:moveTo>
                  <a:pt x="455" y="1756"/>
                </a:moveTo>
                <a:lnTo>
                  <a:pt x="455" y="1756"/>
                </a:lnTo>
                <a:lnTo>
                  <a:pt x="452" y="1786"/>
                </a:lnTo>
                <a:lnTo>
                  <a:pt x="443" y="1813"/>
                </a:lnTo>
                <a:lnTo>
                  <a:pt x="431" y="1837"/>
                </a:lnTo>
                <a:lnTo>
                  <a:pt x="413" y="1858"/>
                </a:lnTo>
                <a:lnTo>
                  <a:pt x="392" y="1876"/>
                </a:lnTo>
                <a:lnTo>
                  <a:pt x="364" y="1888"/>
                </a:lnTo>
                <a:lnTo>
                  <a:pt x="337" y="1897"/>
                </a:lnTo>
                <a:lnTo>
                  <a:pt x="310" y="1900"/>
                </a:lnTo>
                <a:lnTo>
                  <a:pt x="145" y="1900"/>
                </a:lnTo>
                <a:lnTo>
                  <a:pt x="115" y="1897"/>
                </a:lnTo>
                <a:lnTo>
                  <a:pt x="87" y="1888"/>
                </a:lnTo>
                <a:lnTo>
                  <a:pt x="63" y="1876"/>
                </a:lnTo>
                <a:lnTo>
                  <a:pt x="42" y="1858"/>
                </a:lnTo>
                <a:lnTo>
                  <a:pt x="24" y="1837"/>
                </a:lnTo>
                <a:lnTo>
                  <a:pt x="9" y="1813"/>
                </a:lnTo>
                <a:lnTo>
                  <a:pt x="3" y="1786"/>
                </a:lnTo>
                <a:lnTo>
                  <a:pt x="0" y="1756"/>
                </a:lnTo>
                <a:lnTo>
                  <a:pt x="0" y="145"/>
                </a:lnTo>
                <a:lnTo>
                  <a:pt x="3" y="115"/>
                </a:lnTo>
                <a:lnTo>
                  <a:pt x="9" y="88"/>
                </a:lnTo>
                <a:lnTo>
                  <a:pt x="24" y="64"/>
                </a:lnTo>
                <a:lnTo>
                  <a:pt x="42" y="42"/>
                </a:lnTo>
                <a:lnTo>
                  <a:pt x="63" y="24"/>
                </a:lnTo>
                <a:lnTo>
                  <a:pt x="87" y="12"/>
                </a:lnTo>
                <a:lnTo>
                  <a:pt x="115" y="3"/>
                </a:lnTo>
                <a:lnTo>
                  <a:pt x="145" y="0"/>
                </a:lnTo>
                <a:lnTo>
                  <a:pt x="310" y="0"/>
                </a:lnTo>
                <a:lnTo>
                  <a:pt x="337" y="3"/>
                </a:lnTo>
                <a:lnTo>
                  <a:pt x="364" y="12"/>
                </a:lnTo>
                <a:lnTo>
                  <a:pt x="392" y="24"/>
                </a:lnTo>
                <a:lnTo>
                  <a:pt x="413" y="42"/>
                </a:lnTo>
                <a:lnTo>
                  <a:pt x="431" y="64"/>
                </a:lnTo>
                <a:lnTo>
                  <a:pt x="443" y="88"/>
                </a:lnTo>
                <a:lnTo>
                  <a:pt x="452" y="115"/>
                </a:lnTo>
                <a:lnTo>
                  <a:pt x="455" y="145"/>
                </a:lnTo>
                <a:lnTo>
                  <a:pt x="455" y="1756"/>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latin typeface="Arial" pitchFamily="34" charset="0"/>
              <a:cs typeface="Arial" pitchFamily="34" charset="0"/>
            </a:endParaRPr>
          </a:p>
        </p:txBody>
      </p:sp>
      <p:sp>
        <p:nvSpPr>
          <p:cNvPr id="32784" name="Freeform 20"/>
          <p:cNvSpPr>
            <a:spLocks/>
          </p:cNvSpPr>
          <p:nvPr/>
        </p:nvSpPr>
        <p:spPr bwMode="auto">
          <a:xfrm>
            <a:off x="1352550" y="4865688"/>
            <a:ext cx="2762250" cy="563562"/>
          </a:xfrm>
          <a:custGeom>
            <a:avLst/>
            <a:gdLst>
              <a:gd name="T0" fmla="*/ 2147483647 w 1740"/>
              <a:gd name="T1" fmla="*/ 264615378 h 355"/>
              <a:gd name="T2" fmla="*/ 2147483647 w 1740"/>
              <a:gd name="T3" fmla="*/ 264615378 h 355"/>
              <a:gd name="T4" fmla="*/ 2147483647 w 1740"/>
              <a:gd name="T5" fmla="*/ 264615378 h 355"/>
              <a:gd name="T6" fmla="*/ 2147483647 w 1740"/>
              <a:gd name="T7" fmla="*/ 211692937 h 355"/>
              <a:gd name="T8" fmla="*/ 2147483647 w 1740"/>
              <a:gd name="T9" fmla="*/ 158768909 h 355"/>
              <a:gd name="T10" fmla="*/ 2147483647 w 1740"/>
              <a:gd name="T11" fmla="*/ 113406137 h 355"/>
              <a:gd name="T12" fmla="*/ 2147483647 w 1740"/>
              <a:gd name="T13" fmla="*/ 75604620 h 355"/>
              <a:gd name="T14" fmla="*/ 2147483647 w 1740"/>
              <a:gd name="T15" fmla="*/ 45362772 h 355"/>
              <a:gd name="T16" fmla="*/ 2147483647 w 1740"/>
              <a:gd name="T17" fmla="*/ 15120924 h 355"/>
              <a:gd name="T18" fmla="*/ 2147483647 w 1740"/>
              <a:gd name="T19" fmla="*/ 0 h 355"/>
              <a:gd name="T20" fmla="*/ 2147483647 w 1740"/>
              <a:gd name="T21" fmla="*/ 0 h 355"/>
              <a:gd name="T22" fmla="*/ 758567825 w 1740"/>
              <a:gd name="T23" fmla="*/ 0 h 355"/>
              <a:gd name="T24" fmla="*/ 758567825 w 1740"/>
              <a:gd name="T25" fmla="*/ 0 h 355"/>
              <a:gd name="T26" fmla="*/ 698084075 w 1740"/>
              <a:gd name="T27" fmla="*/ 0 h 355"/>
              <a:gd name="T28" fmla="*/ 645160000 w 1740"/>
              <a:gd name="T29" fmla="*/ 15120924 h 355"/>
              <a:gd name="T30" fmla="*/ 592237513 w 1740"/>
              <a:gd name="T31" fmla="*/ 45362772 h 355"/>
              <a:gd name="T32" fmla="*/ 554434375 w 1740"/>
              <a:gd name="T33" fmla="*/ 75604620 h 355"/>
              <a:gd name="T34" fmla="*/ 516632825 w 1740"/>
              <a:gd name="T35" fmla="*/ 113406137 h 355"/>
              <a:gd name="T36" fmla="*/ 486390950 w 1740"/>
              <a:gd name="T37" fmla="*/ 158768909 h 355"/>
              <a:gd name="T38" fmla="*/ 461189388 w 1740"/>
              <a:gd name="T39" fmla="*/ 211692937 h 355"/>
              <a:gd name="T40" fmla="*/ 453628125 w 1740"/>
              <a:gd name="T41" fmla="*/ 264615378 h 355"/>
              <a:gd name="T42" fmla="*/ 317539688 w 1740"/>
              <a:gd name="T43" fmla="*/ 264615378 h 355"/>
              <a:gd name="T44" fmla="*/ 317539688 w 1740"/>
              <a:gd name="T45" fmla="*/ 264615378 h 355"/>
              <a:gd name="T46" fmla="*/ 249496263 w 1740"/>
              <a:gd name="T47" fmla="*/ 272176634 h 355"/>
              <a:gd name="T48" fmla="*/ 196572188 w 1740"/>
              <a:gd name="T49" fmla="*/ 287297558 h 355"/>
              <a:gd name="T50" fmla="*/ 143649700 w 1740"/>
              <a:gd name="T51" fmla="*/ 317539406 h 355"/>
              <a:gd name="T52" fmla="*/ 90725625 w 1740"/>
              <a:gd name="T53" fmla="*/ 355340922 h 355"/>
              <a:gd name="T54" fmla="*/ 52924075 w 1740"/>
              <a:gd name="T55" fmla="*/ 400703694 h 355"/>
              <a:gd name="T56" fmla="*/ 30241875 w 1740"/>
              <a:gd name="T57" fmla="*/ 453627723 h 355"/>
              <a:gd name="T58" fmla="*/ 7561263 w 1740"/>
              <a:gd name="T59" fmla="*/ 514111419 h 355"/>
              <a:gd name="T60" fmla="*/ 0 w 1740"/>
              <a:gd name="T61" fmla="*/ 582154784 h 355"/>
              <a:gd name="T62" fmla="*/ 0 w 1740"/>
              <a:gd name="T63" fmla="*/ 582154784 h 355"/>
              <a:gd name="T64" fmla="*/ 7561263 w 1740"/>
              <a:gd name="T65" fmla="*/ 645159428 h 355"/>
              <a:gd name="T66" fmla="*/ 30241875 w 1740"/>
              <a:gd name="T67" fmla="*/ 705643124 h 355"/>
              <a:gd name="T68" fmla="*/ 52924075 w 1740"/>
              <a:gd name="T69" fmla="*/ 758565564 h 355"/>
              <a:gd name="T70" fmla="*/ 90725625 w 1740"/>
              <a:gd name="T71" fmla="*/ 803928337 h 355"/>
              <a:gd name="T72" fmla="*/ 143649700 w 1740"/>
              <a:gd name="T73" fmla="*/ 841731441 h 355"/>
              <a:gd name="T74" fmla="*/ 196572188 w 1740"/>
              <a:gd name="T75" fmla="*/ 871973289 h 355"/>
              <a:gd name="T76" fmla="*/ 249496263 w 1740"/>
              <a:gd name="T77" fmla="*/ 887094213 h 355"/>
              <a:gd name="T78" fmla="*/ 317539688 w 1740"/>
              <a:gd name="T79" fmla="*/ 894653881 h 355"/>
              <a:gd name="T80" fmla="*/ 2147483647 w 1740"/>
              <a:gd name="T81" fmla="*/ 894653881 h 355"/>
              <a:gd name="T82" fmla="*/ 2147483647 w 1740"/>
              <a:gd name="T83" fmla="*/ 894653881 h 355"/>
              <a:gd name="T84" fmla="*/ 2147483647 w 1740"/>
              <a:gd name="T85" fmla="*/ 887094213 h 355"/>
              <a:gd name="T86" fmla="*/ 2147483647 w 1740"/>
              <a:gd name="T87" fmla="*/ 871973289 h 355"/>
              <a:gd name="T88" fmla="*/ 2147483647 w 1740"/>
              <a:gd name="T89" fmla="*/ 841731441 h 355"/>
              <a:gd name="T90" fmla="*/ 2147483647 w 1740"/>
              <a:gd name="T91" fmla="*/ 803928337 h 355"/>
              <a:gd name="T92" fmla="*/ 2147483647 w 1740"/>
              <a:gd name="T93" fmla="*/ 758565564 h 355"/>
              <a:gd name="T94" fmla="*/ 2147483647 w 1740"/>
              <a:gd name="T95" fmla="*/ 705643124 h 355"/>
              <a:gd name="T96" fmla="*/ 2147483647 w 1740"/>
              <a:gd name="T97" fmla="*/ 645159428 h 355"/>
              <a:gd name="T98" fmla="*/ 2147483647 w 1740"/>
              <a:gd name="T99" fmla="*/ 582154784 h 355"/>
              <a:gd name="T100" fmla="*/ 2147483647 w 1740"/>
              <a:gd name="T101" fmla="*/ 582154784 h 355"/>
              <a:gd name="T102" fmla="*/ 2147483647 w 1740"/>
              <a:gd name="T103" fmla="*/ 514111419 h 355"/>
              <a:gd name="T104" fmla="*/ 2147483647 w 1740"/>
              <a:gd name="T105" fmla="*/ 453627723 h 355"/>
              <a:gd name="T106" fmla="*/ 2147483647 w 1740"/>
              <a:gd name="T107" fmla="*/ 400703694 h 355"/>
              <a:gd name="T108" fmla="*/ 2147483647 w 1740"/>
              <a:gd name="T109" fmla="*/ 355340922 h 355"/>
              <a:gd name="T110" fmla="*/ 2147483647 w 1740"/>
              <a:gd name="T111" fmla="*/ 317539406 h 355"/>
              <a:gd name="T112" fmla="*/ 2147483647 w 1740"/>
              <a:gd name="T113" fmla="*/ 287297558 h 355"/>
              <a:gd name="T114" fmla="*/ 2147483647 w 1740"/>
              <a:gd name="T115" fmla="*/ 272176634 h 355"/>
              <a:gd name="T116" fmla="*/ 2147483647 w 1740"/>
              <a:gd name="T117" fmla="*/ 264615378 h 355"/>
              <a:gd name="T118" fmla="*/ 2147483647 w 1740"/>
              <a:gd name="T119" fmla="*/ 264615378 h 3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40" h="355">
                <a:moveTo>
                  <a:pt x="1617" y="105"/>
                </a:moveTo>
                <a:lnTo>
                  <a:pt x="1569" y="105"/>
                </a:lnTo>
                <a:lnTo>
                  <a:pt x="1565" y="84"/>
                </a:lnTo>
                <a:lnTo>
                  <a:pt x="1556" y="63"/>
                </a:lnTo>
                <a:lnTo>
                  <a:pt x="1544" y="45"/>
                </a:lnTo>
                <a:lnTo>
                  <a:pt x="1532" y="30"/>
                </a:lnTo>
                <a:lnTo>
                  <a:pt x="1514" y="18"/>
                </a:lnTo>
                <a:lnTo>
                  <a:pt x="1493" y="6"/>
                </a:lnTo>
                <a:lnTo>
                  <a:pt x="1472" y="0"/>
                </a:lnTo>
                <a:lnTo>
                  <a:pt x="1451" y="0"/>
                </a:lnTo>
                <a:lnTo>
                  <a:pt x="301" y="0"/>
                </a:lnTo>
                <a:lnTo>
                  <a:pt x="277" y="0"/>
                </a:lnTo>
                <a:lnTo>
                  <a:pt x="256" y="6"/>
                </a:lnTo>
                <a:lnTo>
                  <a:pt x="235" y="18"/>
                </a:lnTo>
                <a:lnTo>
                  <a:pt x="220" y="30"/>
                </a:lnTo>
                <a:lnTo>
                  <a:pt x="205" y="45"/>
                </a:lnTo>
                <a:lnTo>
                  <a:pt x="193" y="63"/>
                </a:lnTo>
                <a:lnTo>
                  <a:pt x="183" y="84"/>
                </a:lnTo>
                <a:lnTo>
                  <a:pt x="180" y="105"/>
                </a:lnTo>
                <a:lnTo>
                  <a:pt x="126" y="105"/>
                </a:lnTo>
                <a:lnTo>
                  <a:pt x="99" y="108"/>
                </a:lnTo>
                <a:lnTo>
                  <a:pt x="78" y="114"/>
                </a:lnTo>
                <a:lnTo>
                  <a:pt x="57" y="126"/>
                </a:lnTo>
                <a:lnTo>
                  <a:pt x="36" y="141"/>
                </a:lnTo>
                <a:lnTo>
                  <a:pt x="21" y="159"/>
                </a:lnTo>
                <a:lnTo>
                  <a:pt x="12" y="180"/>
                </a:lnTo>
                <a:lnTo>
                  <a:pt x="3" y="204"/>
                </a:lnTo>
                <a:lnTo>
                  <a:pt x="0" y="231"/>
                </a:lnTo>
                <a:lnTo>
                  <a:pt x="3" y="256"/>
                </a:lnTo>
                <a:lnTo>
                  <a:pt x="12" y="280"/>
                </a:lnTo>
                <a:lnTo>
                  <a:pt x="21" y="301"/>
                </a:lnTo>
                <a:lnTo>
                  <a:pt x="36" y="319"/>
                </a:lnTo>
                <a:lnTo>
                  <a:pt x="57" y="334"/>
                </a:lnTo>
                <a:lnTo>
                  <a:pt x="78" y="346"/>
                </a:lnTo>
                <a:lnTo>
                  <a:pt x="99" y="352"/>
                </a:lnTo>
                <a:lnTo>
                  <a:pt x="126" y="355"/>
                </a:lnTo>
                <a:lnTo>
                  <a:pt x="1617" y="355"/>
                </a:lnTo>
                <a:lnTo>
                  <a:pt x="1641" y="352"/>
                </a:lnTo>
                <a:lnTo>
                  <a:pt x="1665" y="346"/>
                </a:lnTo>
                <a:lnTo>
                  <a:pt x="1686" y="334"/>
                </a:lnTo>
                <a:lnTo>
                  <a:pt x="1704" y="319"/>
                </a:lnTo>
                <a:lnTo>
                  <a:pt x="1719" y="301"/>
                </a:lnTo>
                <a:lnTo>
                  <a:pt x="1731" y="280"/>
                </a:lnTo>
                <a:lnTo>
                  <a:pt x="1737" y="256"/>
                </a:lnTo>
                <a:lnTo>
                  <a:pt x="1740" y="231"/>
                </a:lnTo>
                <a:lnTo>
                  <a:pt x="1737" y="204"/>
                </a:lnTo>
                <a:lnTo>
                  <a:pt x="1731" y="180"/>
                </a:lnTo>
                <a:lnTo>
                  <a:pt x="1719" y="159"/>
                </a:lnTo>
                <a:lnTo>
                  <a:pt x="1704" y="141"/>
                </a:lnTo>
                <a:lnTo>
                  <a:pt x="1686" y="126"/>
                </a:lnTo>
                <a:lnTo>
                  <a:pt x="1665" y="114"/>
                </a:lnTo>
                <a:lnTo>
                  <a:pt x="1641" y="108"/>
                </a:lnTo>
                <a:lnTo>
                  <a:pt x="1617" y="105"/>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latin typeface="Arial" pitchFamily="34" charset="0"/>
              <a:cs typeface="Arial" pitchFamily="34" charset="0"/>
            </a:endParaRPr>
          </a:p>
        </p:txBody>
      </p:sp>
      <p:sp>
        <p:nvSpPr>
          <p:cNvPr id="32785" name="Freeform 21"/>
          <p:cNvSpPr>
            <a:spLocks/>
          </p:cNvSpPr>
          <p:nvPr/>
        </p:nvSpPr>
        <p:spPr bwMode="auto">
          <a:xfrm>
            <a:off x="715963" y="1562100"/>
            <a:ext cx="4064000" cy="808038"/>
          </a:xfrm>
          <a:custGeom>
            <a:avLst/>
            <a:gdLst>
              <a:gd name="T0" fmla="*/ 2147483647 w 2560"/>
              <a:gd name="T1" fmla="*/ 516633145 h 509"/>
              <a:gd name="T2" fmla="*/ 2147483647 w 2560"/>
              <a:gd name="T3" fmla="*/ 516633145 h 509"/>
              <a:gd name="T4" fmla="*/ 2147483647 w 2560"/>
              <a:gd name="T5" fmla="*/ 0 h 509"/>
              <a:gd name="T6" fmla="*/ 607358450 w 2560"/>
              <a:gd name="T7" fmla="*/ 516633145 h 509"/>
              <a:gd name="T8" fmla="*/ 304939700 w 2560"/>
              <a:gd name="T9" fmla="*/ 516633145 h 509"/>
              <a:gd name="T10" fmla="*/ 304939700 w 2560"/>
              <a:gd name="T11" fmla="*/ 516633145 h 509"/>
              <a:gd name="T12" fmla="*/ 244455950 w 2560"/>
              <a:gd name="T13" fmla="*/ 524192824 h 509"/>
              <a:gd name="T14" fmla="*/ 183972200 w 2560"/>
              <a:gd name="T15" fmla="*/ 546875038 h 509"/>
              <a:gd name="T16" fmla="*/ 138609388 w 2560"/>
              <a:gd name="T17" fmla="*/ 584676612 h 509"/>
              <a:gd name="T18" fmla="*/ 93246575 w 2560"/>
              <a:gd name="T19" fmla="*/ 622479773 h 509"/>
              <a:gd name="T20" fmla="*/ 52924075 w 2560"/>
              <a:gd name="T21" fmla="*/ 675402293 h 509"/>
              <a:gd name="T22" fmla="*/ 22682200 w 2560"/>
              <a:gd name="T23" fmla="*/ 743447348 h 509"/>
              <a:gd name="T24" fmla="*/ 7561263 w 2560"/>
              <a:gd name="T25" fmla="*/ 811490815 h 509"/>
              <a:gd name="T26" fmla="*/ 0 w 2560"/>
              <a:gd name="T27" fmla="*/ 879535869 h 509"/>
              <a:gd name="T28" fmla="*/ 0 w 2560"/>
              <a:gd name="T29" fmla="*/ 917337443 h 509"/>
              <a:gd name="T30" fmla="*/ 0 w 2560"/>
              <a:gd name="T31" fmla="*/ 917337443 h 509"/>
              <a:gd name="T32" fmla="*/ 7561263 w 2560"/>
              <a:gd name="T33" fmla="*/ 995463128 h 509"/>
              <a:gd name="T34" fmla="*/ 22682200 w 2560"/>
              <a:gd name="T35" fmla="*/ 1063506596 h 509"/>
              <a:gd name="T36" fmla="*/ 52924075 w 2560"/>
              <a:gd name="T37" fmla="*/ 1123990383 h 509"/>
              <a:gd name="T38" fmla="*/ 93246575 w 2560"/>
              <a:gd name="T39" fmla="*/ 1176914491 h 509"/>
              <a:gd name="T40" fmla="*/ 138609388 w 2560"/>
              <a:gd name="T41" fmla="*/ 1222277331 h 509"/>
              <a:gd name="T42" fmla="*/ 183972200 w 2560"/>
              <a:gd name="T43" fmla="*/ 1252519225 h 509"/>
              <a:gd name="T44" fmla="*/ 244455950 w 2560"/>
              <a:gd name="T45" fmla="*/ 1275199852 h 509"/>
              <a:gd name="T46" fmla="*/ 304939700 w 2560"/>
              <a:gd name="T47" fmla="*/ 1282761119 h 509"/>
              <a:gd name="T48" fmla="*/ 2147483647 w 2560"/>
              <a:gd name="T49" fmla="*/ 1282761119 h 509"/>
              <a:gd name="T50" fmla="*/ 2147483647 w 2560"/>
              <a:gd name="T51" fmla="*/ 1282761119 h 509"/>
              <a:gd name="T52" fmla="*/ 2147483647 w 2560"/>
              <a:gd name="T53" fmla="*/ 1275199852 h 509"/>
              <a:gd name="T54" fmla="*/ 2147483647 w 2560"/>
              <a:gd name="T55" fmla="*/ 1252519225 h 509"/>
              <a:gd name="T56" fmla="*/ 2147483647 w 2560"/>
              <a:gd name="T57" fmla="*/ 1222277331 h 509"/>
              <a:gd name="T58" fmla="*/ 2147483647 w 2560"/>
              <a:gd name="T59" fmla="*/ 1176914491 h 509"/>
              <a:gd name="T60" fmla="*/ 2147483647 w 2560"/>
              <a:gd name="T61" fmla="*/ 1123990383 h 509"/>
              <a:gd name="T62" fmla="*/ 2147483647 w 2560"/>
              <a:gd name="T63" fmla="*/ 1063506596 h 509"/>
              <a:gd name="T64" fmla="*/ 2147483647 w 2560"/>
              <a:gd name="T65" fmla="*/ 995463128 h 509"/>
              <a:gd name="T66" fmla="*/ 2147483647 w 2560"/>
              <a:gd name="T67" fmla="*/ 917337443 h 509"/>
              <a:gd name="T68" fmla="*/ 2147483647 w 2560"/>
              <a:gd name="T69" fmla="*/ 879535869 h 509"/>
              <a:gd name="T70" fmla="*/ 2147483647 w 2560"/>
              <a:gd name="T71" fmla="*/ 879535869 h 509"/>
              <a:gd name="T72" fmla="*/ 2147483647 w 2560"/>
              <a:gd name="T73" fmla="*/ 811490815 h 509"/>
              <a:gd name="T74" fmla="*/ 2147483647 w 2560"/>
              <a:gd name="T75" fmla="*/ 743447348 h 509"/>
              <a:gd name="T76" fmla="*/ 2147483647 w 2560"/>
              <a:gd name="T77" fmla="*/ 675402293 h 509"/>
              <a:gd name="T78" fmla="*/ 2147483647 w 2560"/>
              <a:gd name="T79" fmla="*/ 622479773 h 509"/>
              <a:gd name="T80" fmla="*/ 2147483647 w 2560"/>
              <a:gd name="T81" fmla="*/ 584676612 h 509"/>
              <a:gd name="T82" fmla="*/ 2147483647 w 2560"/>
              <a:gd name="T83" fmla="*/ 546875038 h 509"/>
              <a:gd name="T84" fmla="*/ 2147483647 w 2560"/>
              <a:gd name="T85" fmla="*/ 524192824 h 509"/>
              <a:gd name="T86" fmla="*/ 2147483647 w 2560"/>
              <a:gd name="T87" fmla="*/ 516633145 h 509"/>
              <a:gd name="T88" fmla="*/ 2147483647 w 2560"/>
              <a:gd name="T89" fmla="*/ 516633145 h 5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560" h="509">
                <a:moveTo>
                  <a:pt x="2439" y="205"/>
                </a:moveTo>
                <a:lnTo>
                  <a:pt x="2307" y="205"/>
                </a:lnTo>
                <a:lnTo>
                  <a:pt x="1280" y="0"/>
                </a:lnTo>
                <a:lnTo>
                  <a:pt x="241" y="205"/>
                </a:lnTo>
                <a:lnTo>
                  <a:pt x="121" y="205"/>
                </a:lnTo>
                <a:lnTo>
                  <a:pt x="97" y="208"/>
                </a:lnTo>
                <a:lnTo>
                  <a:pt x="73" y="217"/>
                </a:lnTo>
                <a:lnTo>
                  <a:pt x="55" y="232"/>
                </a:lnTo>
                <a:lnTo>
                  <a:pt x="37" y="247"/>
                </a:lnTo>
                <a:lnTo>
                  <a:pt x="21" y="268"/>
                </a:lnTo>
                <a:lnTo>
                  <a:pt x="9" y="295"/>
                </a:lnTo>
                <a:lnTo>
                  <a:pt x="3" y="322"/>
                </a:lnTo>
                <a:lnTo>
                  <a:pt x="0" y="349"/>
                </a:lnTo>
                <a:lnTo>
                  <a:pt x="0" y="364"/>
                </a:lnTo>
                <a:lnTo>
                  <a:pt x="3" y="395"/>
                </a:lnTo>
                <a:lnTo>
                  <a:pt x="9" y="422"/>
                </a:lnTo>
                <a:lnTo>
                  <a:pt x="21" y="446"/>
                </a:lnTo>
                <a:lnTo>
                  <a:pt x="37" y="467"/>
                </a:lnTo>
                <a:lnTo>
                  <a:pt x="55" y="485"/>
                </a:lnTo>
                <a:lnTo>
                  <a:pt x="73" y="497"/>
                </a:lnTo>
                <a:lnTo>
                  <a:pt x="97" y="506"/>
                </a:lnTo>
                <a:lnTo>
                  <a:pt x="121" y="509"/>
                </a:lnTo>
                <a:lnTo>
                  <a:pt x="2439" y="509"/>
                </a:lnTo>
                <a:lnTo>
                  <a:pt x="2463" y="506"/>
                </a:lnTo>
                <a:lnTo>
                  <a:pt x="2487" y="497"/>
                </a:lnTo>
                <a:lnTo>
                  <a:pt x="2508" y="485"/>
                </a:lnTo>
                <a:lnTo>
                  <a:pt x="2527" y="467"/>
                </a:lnTo>
                <a:lnTo>
                  <a:pt x="2539" y="446"/>
                </a:lnTo>
                <a:lnTo>
                  <a:pt x="2551" y="422"/>
                </a:lnTo>
                <a:lnTo>
                  <a:pt x="2557" y="395"/>
                </a:lnTo>
                <a:lnTo>
                  <a:pt x="2560" y="364"/>
                </a:lnTo>
                <a:lnTo>
                  <a:pt x="2560" y="349"/>
                </a:lnTo>
                <a:lnTo>
                  <a:pt x="2557" y="322"/>
                </a:lnTo>
                <a:lnTo>
                  <a:pt x="2551" y="295"/>
                </a:lnTo>
                <a:lnTo>
                  <a:pt x="2539" y="268"/>
                </a:lnTo>
                <a:lnTo>
                  <a:pt x="2527" y="247"/>
                </a:lnTo>
                <a:lnTo>
                  <a:pt x="2508" y="232"/>
                </a:lnTo>
                <a:lnTo>
                  <a:pt x="2487" y="217"/>
                </a:lnTo>
                <a:lnTo>
                  <a:pt x="2463" y="208"/>
                </a:lnTo>
                <a:lnTo>
                  <a:pt x="2439" y="205"/>
                </a:lnTo>
                <a:close/>
              </a:path>
            </a:pathLst>
          </a:custGeom>
          <a:ln>
            <a:headEnd/>
            <a:tailEn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latin typeface="Arial" pitchFamily="34" charset="0"/>
              <a:cs typeface="Arial" pitchFamily="34" charset="0"/>
            </a:endParaRPr>
          </a:p>
        </p:txBody>
      </p:sp>
      <p:sp>
        <p:nvSpPr>
          <p:cNvPr id="32786" name="Freeform 22"/>
          <p:cNvSpPr>
            <a:spLocks/>
          </p:cNvSpPr>
          <p:nvPr/>
        </p:nvSpPr>
        <p:spPr bwMode="auto">
          <a:xfrm>
            <a:off x="2533650" y="1792288"/>
            <a:ext cx="423863" cy="420687"/>
          </a:xfrm>
          <a:custGeom>
            <a:avLst/>
            <a:gdLst>
              <a:gd name="T0" fmla="*/ 2147483647 w 267"/>
              <a:gd name="T1" fmla="*/ 2147483647 h 265"/>
              <a:gd name="T2" fmla="*/ 2147483647 w 267"/>
              <a:gd name="T3" fmla="*/ 2147483647 h 265"/>
              <a:gd name="T4" fmla="*/ 2147483647 w 267"/>
              <a:gd name="T5" fmla="*/ 2147483647 h 265"/>
              <a:gd name="T6" fmla="*/ 2147483647 w 267"/>
              <a:gd name="T7" fmla="*/ 2147483647 h 265"/>
              <a:gd name="T8" fmla="*/ 2147483647 w 267"/>
              <a:gd name="T9" fmla="*/ 2147483647 h 265"/>
              <a:gd name="T10" fmla="*/ 2147483647 w 267"/>
              <a:gd name="T11" fmla="*/ 2147483647 h 265"/>
              <a:gd name="T12" fmla="*/ 2147483647 w 267"/>
              <a:gd name="T13" fmla="*/ 2147483647 h 265"/>
              <a:gd name="T14" fmla="*/ 2147483647 w 267"/>
              <a:gd name="T15" fmla="*/ 2147483647 h 265"/>
              <a:gd name="T16" fmla="*/ 2147483647 w 267"/>
              <a:gd name="T17" fmla="*/ 2147483647 h 265"/>
              <a:gd name="T18" fmla="*/ 2147483647 w 267"/>
              <a:gd name="T19" fmla="*/ 2147483647 h 265"/>
              <a:gd name="T20" fmla="*/ 2147483647 w 267"/>
              <a:gd name="T21" fmla="*/ 2147483647 h 265"/>
              <a:gd name="T22" fmla="*/ 2147483647 w 267"/>
              <a:gd name="T23" fmla="*/ 2147483647 h 265"/>
              <a:gd name="T24" fmla="*/ 2147483647 w 267"/>
              <a:gd name="T25" fmla="*/ 2147483647 h 265"/>
              <a:gd name="T26" fmla="*/ 2147483647 w 267"/>
              <a:gd name="T27" fmla="*/ 2147483647 h 265"/>
              <a:gd name="T28" fmla="*/ 2147483647 w 267"/>
              <a:gd name="T29" fmla="*/ 2147483647 h 265"/>
              <a:gd name="T30" fmla="*/ 2147483647 w 267"/>
              <a:gd name="T31" fmla="*/ 2147483647 h 265"/>
              <a:gd name="T32" fmla="*/ 2147483647 w 267"/>
              <a:gd name="T33" fmla="*/ 2147483647 h 265"/>
              <a:gd name="T34" fmla="*/ 2147483647 w 267"/>
              <a:gd name="T35" fmla="*/ 2147483647 h 265"/>
              <a:gd name="T36" fmla="*/ 0 w 267"/>
              <a:gd name="T37" fmla="*/ 2147483647 h 265"/>
              <a:gd name="T38" fmla="*/ 0 w 267"/>
              <a:gd name="T39" fmla="*/ 2147483647 h 265"/>
              <a:gd name="T40" fmla="*/ 2147483647 w 267"/>
              <a:gd name="T41" fmla="*/ 2147483647 h 265"/>
              <a:gd name="T42" fmla="*/ 2147483647 w 267"/>
              <a:gd name="T43" fmla="*/ 2147483647 h 265"/>
              <a:gd name="T44" fmla="*/ 2147483647 w 267"/>
              <a:gd name="T45" fmla="*/ 2147483647 h 265"/>
              <a:gd name="T46" fmla="*/ 2147483647 w 267"/>
              <a:gd name="T47" fmla="*/ 2147483647 h 265"/>
              <a:gd name="T48" fmla="*/ 2147483647 w 267"/>
              <a:gd name="T49" fmla="*/ 2147483647 h 265"/>
              <a:gd name="T50" fmla="*/ 2147483647 w 267"/>
              <a:gd name="T51" fmla="*/ 2147483647 h 265"/>
              <a:gd name="T52" fmla="*/ 2147483647 w 267"/>
              <a:gd name="T53" fmla="*/ 0 h 265"/>
              <a:gd name="T54" fmla="*/ 2147483647 w 267"/>
              <a:gd name="T55" fmla="*/ 0 h 265"/>
              <a:gd name="T56" fmla="*/ 2147483647 w 267"/>
              <a:gd name="T57" fmla="*/ 0 h 265"/>
              <a:gd name="T58" fmla="*/ 2147483647 w 267"/>
              <a:gd name="T59" fmla="*/ 0 h 265"/>
              <a:gd name="T60" fmla="*/ 2147483647 w 267"/>
              <a:gd name="T61" fmla="*/ 2147483647 h 265"/>
              <a:gd name="T62" fmla="*/ 2147483647 w 267"/>
              <a:gd name="T63" fmla="*/ 2147483647 h 265"/>
              <a:gd name="T64" fmla="*/ 2147483647 w 267"/>
              <a:gd name="T65" fmla="*/ 2147483647 h 265"/>
              <a:gd name="T66" fmla="*/ 2147483647 w 267"/>
              <a:gd name="T67" fmla="*/ 2147483647 h 265"/>
              <a:gd name="T68" fmla="*/ 2147483647 w 267"/>
              <a:gd name="T69" fmla="*/ 2147483647 h 265"/>
              <a:gd name="T70" fmla="*/ 2147483647 w 267"/>
              <a:gd name="T71" fmla="*/ 2147483647 h 265"/>
              <a:gd name="T72" fmla="*/ 2147483647 w 267"/>
              <a:gd name="T73" fmla="*/ 2147483647 h 265"/>
              <a:gd name="T74" fmla="*/ 2147483647 w 267"/>
              <a:gd name="T75" fmla="*/ 2147483647 h 2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7"/>
              <a:gd name="T115" fmla="*/ 0 h 265"/>
              <a:gd name="T116" fmla="*/ 267 w 267"/>
              <a:gd name="T117" fmla="*/ 265 h 26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7" h="265">
                <a:moveTo>
                  <a:pt x="267" y="132"/>
                </a:moveTo>
                <a:lnTo>
                  <a:pt x="267" y="132"/>
                </a:lnTo>
                <a:lnTo>
                  <a:pt x="264" y="159"/>
                </a:lnTo>
                <a:lnTo>
                  <a:pt x="258" y="183"/>
                </a:lnTo>
                <a:lnTo>
                  <a:pt x="246" y="207"/>
                </a:lnTo>
                <a:lnTo>
                  <a:pt x="228" y="225"/>
                </a:lnTo>
                <a:lnTo>
                  <a:pt x="210" y="243"/>
                </a:lnTo>
                <a:lnTo>
                  <a:pt x="186" y="256"/>
                </a:lnTo>
                <a:lnTo>
                  <a:pt x="162" y="265"/>
                </a:lnTo>
                <a:lnTo>
                  <a:pt x="135" y="265"/>
                </a:lnTo>
                <a:lnTo>
                  <a:pt x="108" y="265"/>
                </a:lnTo>
                <a:lnTo>
                  <a:pt x="84" y="256"/>
                </a:lnTo>
                <a:lnTo>
                  <a:pt x="60" y="243"/>
                </a:lnTo>
                <a:lnTo>
                  <a:pt x="39" y="225"/>
                </a:lnTo>
                <a:lnTo>
                  <a:pt x="24" y="207"/>
                </a:lnTo>
                <a:lnTo>
                  <a:pt x="12" y="183"/>
                </a:lnTo>
                <a:lnTo>
                  <a:pt x="3" y="159"/>
                </a:lnTo>
                <a:lnTo>
                  <a:pt x="0" y="132"/>
                </a:lnTo>
                <a:lnTo>
                  <a:pt x="3" y="105"/>
                </a:lnTo>
                <a:lnTo>
                  <a:pt x="12" y="81"/>
                </a:lnTo>
                <a:lnTo>
                  <a:pt x="24" y="57"/>
                </a:lnTo>
                <a:lnTo>
                  <a:pt x="39" y="39"/>
                </a:lnTo>
                <a:lnTo>
                  <a:pt x="60" y="21"/>
                </a:lnTo>
                <a:lnTo>
                  <a:pt x="84" y="9"/>
                </a:lnTo>
                <a:lnTo>
                  <a:pt x="108" y="0"/>
                </a:lnTo>
                <a:lnTo>
                  <a:pt x="135" y="0"/>
                </a:lnTo>
                <a:lnTo>
                  <a:pt x="162" y="0"/>
                </a:lnTo>
                <a:lnTo>
                  <a:pt x="186" y="9"/>
                </a:lnTo>
                <a:lnTo>
                  <a:pt x="210" y="21"/>
                </a:lnTo>
                <a:lnTo>
                  <a:pt x="228" y="39"/>
                </a:lnTo>
                <a:lnTo>
                  <a:pt x="246" y="57"/>
                </a:lnTo>
                <a:lnTo>
                  <a:pt x="258" y="81"/>
                </a:lnTo>
                <a:lnTo>
                  <a:pt x="264" y="105"/>
                </a:lnTo>
                <a:lnTo>
                  <a:pt x="267" y="132"/>
                </a:lnTo>
                <a:close/>
              </a:path>
            </a:pathLst>
          </a:custGeom>
          <a:solidFill>
            <a:srgbClr val="FFFFFF"/>
          </a:solidFill>
          <a:ln w="38100">
            <a:solidFill>
              <a:schemeClr val="tx1"/>
            </a:solidFill>
            <a:round/>
            <a:headEnd/>
            <a:tailEnd/>
          </a:ln>
        </p:spPr>
        <p:txBody>
          <a:bodyPr/>
          <a:lstStyle/>
          <a:p>
            <a:endParaRPr lang="en-US" b="1" dirty="0"/>
          </a:p>
        </p:txBody>
      </p:sp>
      <p:sp>
        <p:nvSpPr>
          <p:cNvPr id="20" name="AutoShape 24"/>
          <p:cNvSpPr>
            <a:spLocks noChangeArrowheads="1"/>
          </p:cNvSpPr>
          <p:nvPr/>
        </p:nvSpPr>
        <p:spPr bwMode="auto">
          <a:xfrm>
            <a:off x="5867400" y="4267200"/>
            <a:ext cx="2895600" cy="1143000"/>
          </a:xfrm>
          <a:prstGeom prst="roundRect">
            <a:avLst>
              <a:gd name="adj" fmla="val 3069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Sales Decline Can Be Profitable</a:t>
            </a:r>
          </a:p>
        </p:txBody>
      </p:sp>
      <p:sp>
        <p:nvSpPr>
          <p:cNvPr id="21" name="Line 25"/>
          <p:cNvSpPr>
            <a:spLocks noChangeShapeType="1"/>
          </p:cNvSpPr>
          <p:nvPr/>
        </p:nvSpPr>
        <p:spPr bwMode="auto">
          <a:xfrm flipH="1" flipV="1">
            <a:off x="5410200" y="48768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Tree>
    <p:custDataLst>
      <p:tags r:id="rId1"/>
    </p:custDataLst>
    <p:extLst>
      <p:ext uri="{BB962C8B-B14F-4D97-AF65-F5344CB8AC3E}">
        <p14:creationId xmlns:p14="http://schemas.microsoft.com/office/powerpoint/2010/main" val="127791790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par>
                                <p:cTn id="19" presetID="22" presetClass="entr" presetSubtype="2"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par>
                          <p:cTn id="22" fill="hold" nodeType="afterGroup">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4"/>
                                        </p:tgtEl>
                                        <p:attrNameLst>
                                          <p:attrName>style.color</p:attrName>
                                        </p:attrNameLst>
                                      </p:cBhvr>
                                      <p:by>
                                        <p:hsl h="0" s="-70588" l="0"/>
                                      </p:by>
                                    </p:animClr>
                                    <p:animClr clrSpc="hsl" dir="cw">
                                      <p:cBhvr>
                                        <p:cTn id="30" dur="500" fill="hold"/>
                                        <p:tgtEl>
                                          <p:spTgt spid="4"/>
                                        </p:tgtEl>
                                        <p:attrNameLst>
                                          <p:attrName>fillcolor</p:attrName>
                                        </p:attrNameLst>
                                      </p:cBhvr>
                                      <p:by>
                                        <p:hsl h="0" s="-70588" l="0"/>
                                      </p:by>
                                    </p:animClr>
                                    <p:animClr clrSpc="hsl" dir="cw">
                                      <p:cBhvr>
                                        <p:cTn id="31" dur="500" fill="hold"/>
                                        <p:tgtEl>
                                          <p:spTgt spid="4"/>
                                        </p:tgtEl>
                                        <p:attrNameLst>
                                          <p:attrName>stroke.color</p:attrName>
                                        </p:attrNameLst>
                                      </p:cBhvr>
                                      <p:by>
                                        <p:hsl h="0" s="-70588" l="0"/>
                                      </p:by>
                                    </p:animClr>
                                    <p:set>
                                      <p:cBhvr>
                                        <p:cTn id="32" dur="500" fill="hold"/>
                                        <p:tgtEl>
                                          <p:spTgt spid="4"/>
                                        </p:tgtEl>
                                        <p:attrNameLst>
                                          <p:attrName>fill.type</p:attrName>
                                        </p:attrNameLst>
                                      </p:cBhvr>
                                      <p:to>
                                        <p:strVal val="solid"/>
                                      </p:to>
                                    </p:set>
                                  </p:childTnLst>
                                </p:cTn>
                              </p:par>
                              <p:par>
                                <p:cTn id="33" presetID="22" presetClass="entr" presetSubtype="2"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childTnLst>
                          </p:cTn>
                        </p:par>
                        <p:par>
                          <p:cTn id="36" fill="hold" nodeType="afterGroup">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6" grpId="1" animBg="1"/>
      <p:bldP spid="7"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New Product Planning</a:t>
            </a:r>
          </a:p>
        </p:txBody>
      </p:sp>
      <p:sp>
        <p:nvSpPr>
          <p:cNvPr id="23" name="Line 3"/>
          <p:cNvSpPr>
            <a:spLocks noChangeShapeType="1"/>
          </p:cNvSpPr>
          <p:nvPr/>
        </p:nvSpPr>
        <p:spPr bwMode="auto">
          <a:xfrm flipV="1">
            <a:off x="3581400" y="1828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AutoShape 4"/>
          <p:cNvSpPr>
            <a:spLocks noChangeArrowheads="1"/>
          </p:cNvSpPr>
          <p:nvPr/>
        </p:nvSpPr>
        <p:spPr bwMode="auto">
          <a:xfrm>
            <a:off x="4724400" y="13716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What Is a New Product?</a:t>
            </a:r>
          </a:p>
        </p:txBody>
      </p:sp>
      <p:sp>
        <p:nvSpPr>
          <p:cNvPr id="25" name="Line 7"/>
          <p:cNvSpPr>
            <a:spLocks noChangeShapeType="1"/>
          </p:cNvSpPr>
          <p:nvPr/>
        </p:nvSpPr>
        <p:spPr bwMode="auto">
          <a:xfrm>
            <a:off x="3581400" y="34290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 name="AutoShape 8"/>
          <p:cNvSpPr>
            <a:spLocks noChangeArrowheads="1"/>
          </p:cNvSpPr>
          <p:nvPr/>
        </p:nvSpPr>
        <p:spPr bwMode="auto">
          <a:xfrm>
            <a:off x="4724400" y="29210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FTC Rule: 6 Months</a:t>
            </a:r>
          </a:p>
        </p:txBody>
      </p:sp>
      <p:sp>
        <p:nvSpPr>
          <p:cNvPr id="27" name="Line 11"/>
          <p:cNvSpPr>
            <a:spLocks noChangeShapeType="1"/>
          </p:cNvSpPr>
          <p:nvPr/>
        </p:nvSpPr>
        <p:spPr bwMode="auto">
          <a:xfrm>
            <a:off x="3581400" y="3429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8" name="AutoShape 12"/>
          <p:cNvSpPr>
            <a:spLocks noChangeArrowheads="1"/>
          </p:cNvSpPr>
          <p:nvPr/>
        </p:nvSpPr>
        <p:spPr bwMode="auto">
          <a:xfrm>
            <a:off x="4724400" y="4495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Ethical Dilemmas Exist</a:t>
            </a:r>
          </a:p>
        </p:txBody>
      </p:sp>
      <p:pic>
        <p:nvPicPr>
          <p:cNvPr id="33801"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5808" y="2225675"/>
            <a:ext cx="3276183" cy="24574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409492" y="3166252"/>
            <a:ext cx="3530600" cy="600164"/>
          </a:xfrm>
          <a:prstGeom prst="rect">
            <a:avLst/>
          </a:prstGeom>
          <a:noFill/>
        </p:spPr>
        <p:txBody>
          <a:bodyPr wrap="square" rtlCol="0">
            <a:spAutoFit/>
          </a:bodyPr>
          <a:lstStyle/>
          <a:p>
            <a:r>
              <a:rPr lang="de-DE" sz="1100" dirty="0"/>
              <a:t>©</a:t>
            </a:r>
            <a:r>
              <a:rPr lang="en-US" sz="1100" dirty="0" err="1"/>
              <a:t>Cultura</a:t>
            </a:r>
            <a:r>
              <a:rPr lang="en-US" sz="1100" dirty="0"/>
              <a:t> / Image Source</a:t>
            </a:r>
          </a:p>
          <a:p>
            <a:br>
              <a:rPr lang="en-US" sz="1100" dirty="0"/>
            </a:br>
            <a:endParaRPr lang="en-US" sz="1100" dirty="0"/>
          </a:p>
        </p:txBody>
      </p:sp>
    </p:spTree>
    <p:custDataLst>
      <p:tags r:id="rId1"/>
    </p:custDataLst>
    <p:extLst>
      <p:ext uri="{BB962C8B-B14F-4D97-AF65-F5344CB8AC3E}">
        <p14:creationId xmlns:p14="http://schemas.microsoft.com/office/powerpoint/2010/main" val="10063582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4"/>
                                        </p:tgtEl>
                                        <p:attrNameLst>
                                          <p:attrName>style.color</p:attrName>
                                        </p:attrNameLst>
                                      </p:cBhvr>
                                      <p:by>
                                        <p:hsl h="0" s="-70588" l="0"/>
                                      </p:by>
                                    </p:animClr>
                                    <p:animClr clrSpc="hsl" dir="cw">
                                      <p:cBhvr>
                                        <p:cTn id="16" dur="500" fill="hold"/>
                                        <p:tgtEl>
                                          <p:spTgt spid="24"/>
                                        </p:tgtEl>
                                        <p:attrNameLst>
                                          <p:attrName>fillcolor</p:attrName>
                                        </p:attrNameLst>
                                      </p:cBhvr>
                                      <p:by>
                                        <p:hsl h="0" s="-70588" l="0"/>
                                      </p:by>
                                    </p:animClr>
                                    <p:animClr clrSpc="hsl" dir="cw">
                                      <p:cBhvr>
                                        <p:cTn id="17" dur="500" fill="hold"/>
                                        <p:tgtEl>
                                          <p:spTgt spid="24"/>
                                        </p:tgtEl>
                                        <p:attrNameLst>
                                          <p:attrName>stroke.color</p:attrName>
                                        </p:attrNameLst>
                                      </p:cBhvr>
                                      <p:by>
                                        <p:hsl h="0" s="-70588" l="0"/>
                                      </p:by>
                                    </p:animClr>
                                    <p:set>
                                      <p:cBhvr>
                                        <p:cTn id="18" dur="500" fill="hold"/>
                                        <p:tgtEl>
                                          <p:spTgt spid="24"/>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left)">
                                      <p:cBhvr>
                                        <p:cTn id="21" dur="500"/>
                                        <p:tgtEl>
                                          <p:spTgt spid="25"/>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6"/>
                                        </p:tgtEl>
                                        <p:attrNameLst>
                                          <p:attrName>style.color</p:attrName>
                                        </p:attrNameLst>
                                      </p:cBhvr>
                                      <p:by>
                                        <p:hsl h="0" s="-70588" l="0"/>
                                      </p:by>
                                    </p:animClr>
                                    <p:animClr clrSpc="hsl" dir="cw">
                                      <p:cBhvr>
                                        <p:cTn id="30" dur="500" fill="hold"/>
                                        <p:tgtEl>
                                          <p:spTgt spid="26"/>
                                        </p:tgtEl>
                                        <p:attrNameLst>
                                          <p:attrName>fillcolor</p:attrName>
                                        </p:attrNameLst>
                                      </p:cBhvr>
                                      <p:by>
                                        <p:hsl h="0" s="-70588" l="0"/>
                                      </p:by>
                                    </p:animClr>
                                    <p:animClr clrSpc="hsl" dir="cw">
                                      <p:cBhvr>
                                        <p:cTn id="31" dur="500" fill="hold"/>
                                        <p:tgtEl>
                                          <p:spTgt spid="26"/>
                                        </p:tgtEl>
                                        <p:attrNameLst>
                                          <p:attrName>stroke.color</p:attrName>
                                        </p:attrNameLst>
                                      </p:cBhvr>
                                      <p:by>
                                        <p:hsl h="0" s="-70588" l="0"/>
                                      </p:by>
                                    </p:animClr>
                                    <p:set>
                                      <p:cBhvr>
                                        <p:cTn id="32" dur="500" fill="hold"/>
                                        <p:tgtEl>
                                          <p:spTgt spid="26"/>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4" grpId="1" animBg="1"/>
      <p:bldP spid="25" grpId="0" animBg="1"/>
      <p:bldP spid="26" grpId="0" animBg="1"/>
      <p:bldP spid="26" grpId="1"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New Product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96577065"/>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552" y="304800"/>
            <a:ext cx="4129648" cy="1676400"/>
          </a:xfrm>
        </p:spPr>
        <p:txBody>
          <a:bodyPr>
            <a:noAutofit/>
          </a:bodyPr>
          <a:lstStyle/>
          <a:p>
            <a:r>
              <a:rPr lang="en-US" sz="3200" dirty="0"/>
              <a:t>Different types of innovations vary by amount of change </a:t>
            </a:r>
            <a:r>
              <a:rPr lang="en-US" sz="3200"/>
              <a:t>in customer behavior</a:t>
            </a:r>
            <a:endParaRPr lang="en-US" sz="3200" dirty="0"/>
          </a:p>
        </p:txBody>
      </p:sp>
      <p:pic>
        <p:nvPicPr>
          <p:cNvPr id="3" name="Picture 2"/>
          <p:cNvPicPr>
            <a:picLocks noChangeAspect="1"/>
          </p:cNvPicPr>
          <p:nvPr/>
        </p:nvPicPr>
        <p:blipFill>
          <a:blip r:embed="rId3"/>
          <a:stretch>
            <a:fillRect/>
          </a:stretch>
        </p:blipFill>
        <p:spPr>
          <a:xfrm>
            <a:off x="990600" y="2971800"/>
            <a:ext cx="2647390" cy="3200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740693"/>
            <a:ext cx="4038600" cy="238350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4800" y="3565955"/>
            <a:ext cx="4059815" cy="2464308"/>
          </a:xfrm>
          <a:prstGeom prst="rect">
            <a:avLst/>
          </a:prstGeom>
        </p:spPr>
      </p:pic>
      <p:sp>
        <p:nvSpPr>
          <p:cNvPr id="7" name="TextBox 6"/>
          <p:cNvSpPr txBox="1"/>
          <p:nvPr/>
        </p:nvSpPr>
        <p:spPr>
          <a:xfrm>
            <a:off x="2971800" y="6172200"/>
            <a:ext cx="5374362" cy="230832"/>
          </a:xfrm>
          <a:prstGeom prst="rect">
            <a:avLst/>
          </a:prstGeom>
          <a:noFill/>
        </p:spPr>
        <p:txBody>
          <a:bodyPr wrap="square" rtlCol="0">
            <a:spAutoFit/>
          </a:bodyPr>
          <a:lstStyle/>
          <a:p>
            <a:pPr algn="l"/>
            <a:r>
              <a:rPr lang="en-US" sz="900" i="1" dirty="0"/>
              <a:t>Left: Source: Jelly Belly Candy Company</a:t>
            </a:r>
            <a:r>
              <a:rPr lang="en-US" sz="900" i="1"/>
              <a:t>; Top: </a:t>
            </a:r>
            <a:r>
              <a:rPr lang="en-US" sz="900" i="1" dirty="0"/>
              <a:t>Source: Nest Labs; Right: ©STR/AFP/Getty Images</a:t>
            </a:r>
            <a:endParaRPr lang="en-US" sz="900" dirty="0"/>
          </a:p>
        </p:txBody>
      </p:sp>
    </p:spTree>
    <p:extLst>
      <p:ext uri="{BB962C8B-B14F-4D97-AF65-F5344CB8AC3E}">
        <p14:creationId xmlns:p14="http://schemas.microsoft.com/office/powerpoint/2010/main" val="7081873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
            <a:ext cx="8229600" cy="1398587"/>
          </a:xfrm>
        </p:spPr>
        <p:txBody>
          <a:bodyPr>
            <a:normAutofit fontScale="90000"/>
          </a:bodyPr>
          <a:lstStyle/>
          <a:p>
            <a:r>
              <a:rPr lang="en-US" altLang="en-US" dirty="0"/>
              <a:t>New-Product Development Process (Exhibit 9-4)</a:t>
            </a:r>
            <a:endParaRPr lang="en-US" dirty="0"/>
          </a:p>
        </p:txBody>
      </p:sp>
      <p:grpSp>
        <p:nvGrpSpPr>
          <p:cNvPr id="2" name="Group 22"/>
          <p:cNvGrpSpPr>
            <a:grpSpLocks/>
          </p:cNvGrpSpPr>
          <p:nvPr/>
        </p:nvGrpSpPr>
        <p:grpSpPr bwMode="auto">
          <a:xfrm>
            <a:off x="914400" y="2438400"/>
            <a:ext cx="3200400" cy="876300"/>
            <a:chOff x="816" y="1536"/>
            <a:chExt cx="2016" cy="552"/>
          </a:xfrm>
          <a:effectLst/>
        </p:grpSpPr>
        <p:sp>
          <p:nvSpPr>
            <p:cNvPr id="12" name="AutoShape 14"/>
            <p:cNvSpPr>
              <a:spLocks noChangeArrowheads="1"/>
            </p:cNvSpPr>
            <p:nvPr/>
          </p:nvSpPr>
          <p:spPr bwMode="auto">
            <a:xfrm>
              <a:off x="1200" y="1608"/>
              <a:ext cx="1632" cy="48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2.</a:t>
              </a:r>
              <a:r>
                <a:rPr lang="en-US" sz="2000" b="1" dirty="0">
                  <a:solidFill>
                    <a:schemeClr val="tx2"/>
                  </a:solidFill>
                  <a:latin typeface="Arial" charset="0"/>
                  <a:cs typeface="Arial" charset="0"/>
                </a:rPr>
                <a:t> </a:t>
              </a:r>
              <a:r>
                <a:rPr lang="en-US" sz="2000" b="1" dirty="0">
                  <a:solidFill>
                    <a:schemeClr val="tx1"/>
                  </a:solidFill>
                  <a:latin typeface="Arial" charset="0"/>
                  <a:cs typeface="Arial" charset="0"/>
                </a:rPr>
                <a:t>Screening</a:t>
              </a:r>
            </a:p>
          </p:txBody>
        </p:sp>
        <p:sp>
          <p:nvSpPr>
            <p:cNvPr id="35855" name="AutoShape 18"/>
            <p:cNvSpPr>
              <a:spLocks noChangeArrowheads="1"/>
            </p:cNvSpPr>
            <p:nvPr/>
          </p:nvSpPr>
          <p:spPr bwMode="auto">
            <a:xfrm rot="10800000" flipH="1">
              <a:off x="816" y="1536"/>
              <a:ext cx="384" cy="43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1 w 21600"/>
                <a:gd name="T13" fmla="*/ 5000 h 21600"/>
                <a:gd name="T14" fmla="*/ 20644 w 21600"/>
                <a:gd name="T15" fmla="*/ 715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close/>
                </a:path>
              </a:pathLst>
            </a:custGeom>
            <a:solidFill>
              <a:schemeClr val="tx1"/>
            </a:solidFill>
            <a:ln w="9525">
              <a:noFill/>
              <a:miter lim="800000"/>
              <a:headEnd/>
              <a:tailEnd/>
            </a:ln>
          </p:spPr>
          <p:txBody>
            <a:bodyPr wrap="none" anchor="ctr"/>
            <a:lstStyle/>
            <a:p>
              <a:pPr>
                <a:defRPr/>
              </a:pPr>
              <a:endParaRPr lang="en-IN" b="1" dirty="0"/>
            </a:p>
          </p:txBody>
        </p:sp>
      </p:grpSp>
      <p:grpSp>
        <p:nvGrpSpPr>
          <p:cNvPr id="3" name="Group 23"/>
          <p:cNvGrpSpPr>
            <a:grpSpLocks/>
          </p:cNvGrpSpPr>
          <p:nvPr/>
        </p:nvGrpSpPr>
        <p:grpSpPr bwMode="auto">
          <a:xfrm>
            <a:off x="2286000" y="3352800"/>
            <a:ext cx="3200400" cy="914400"/>
            <a:chOff x="1680" y="2112"/>
            <a:chExt cx="2016" cy="576"/>
          </a:xfrm>
          <a:effectLst/>
        </p:grpSpPr>
        <p:sp>
          <p:nvSpPr>
            <p:cNvPr id="15" name="AutoShape 15"/>
            <p:cNvSpPr>
              <a:spLocks noChangeArrowheads="1"/>
            </p:cNvSpPr>
            <p:nvPr/>
          </p:nvSpPr>
          <p:spPr bwMode="auto">
            <a:xfrm>
              <a:off x="2064" y="2208"/>
              <a:ext cx="1632" cy="48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000" b="1" dirty="0">
                  <a:latin typeface="Arial" charset="0"/>
                  <a:cs typeface="Arial" charset="0"/>
                </a:rPr>
                <a:t>3. Idea evaluation</a:t>
              </a:r>
            </a:p>
          </p:txBody>
        </p:sp>
        <p:sp>
          <p:nvSpPr>
            <p:cNvPr id="35853" name="AutoShape 19"/>
            <p:cNvSpPr>
              <a:spLocks noChangeArrowheads="1"/>
            </p:cNvSpPr>
            <p:nvPr/>
          </p:nvSpPr>
          <p:spPr bwMode="auto">
            <a:xfrm rot="10800000" flipH="1">
              <a:off x="1680" y="2112"/>
              <a:ext cx="384" cy="43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1 w 21600"/>
                <a:gd name="T13" fmla="*/ 5000 h 21600"/>
                <a:gd name="T14" fmla="*/ 20644 w 21600"/>
                <a:gd name="T15" fmla="*/ 715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close/>
                </a:path>
              </a:pathLst>
            </a:custGeom>
            <a:solidFill>
              <a:schemeClr val="tx1"/>
            </a:solidFill>
            <a:ln w="9525">
              <a:noFill/>
              <a:miter lim="800000"/>
              <a:headEnd/>
              <a:tailEnd/>
            </a:ln>
          </p:spPr>
          <p:txBody>
            <a:bodyPr wrap="none" anchor="ctr"/>
            <a:lstStyle/>
            <a:p>
              <a:pPr>
                <a:defRPr/>
              </a:pPr>
              <a:endParaRPr lang="en-IN" b="1" dirty="0"/>
            </a:p>
          </p:txBody>
        </p:sp>
      </p:grpSp>
      <p:grpSp>
        <p:nvGrpSpPr>
          <p:cNvPr id="4" name="Group 24"/>
          <p:cNvGrpSpPr>
            <a:grpSpLocks/>
          </p:cNvGrpSpPr>
          <p:nvPr/>
        </p:nvGrpSpPr>
        <p:grpSpPr bwMode="auto">
          <a:xfrm>
            <a:off x="3733800" y="4343400"/>
            <a:ext cx="3200400" cy="876300"/>
            <a:chOff x="2592" y="2736"/>
            <a:chExt cx="2016" cy="552"/>
          </a:xfrm>
          <a:effectLst/>
        </p:grpSpPr>
        <p:sp>
          <p:nvSpPr>
            <p:cNvPr id="18" name="AutoShape 16"/>
            <p:cNvSpPr>
              <a:spLocks noChangeArrowheads="1"/>
            </p:cNvSpPr>
            <p:nvPr/>
          </p:nvSpPr>
          <p:spPr bwMode="auto">
            <a:xfrm>
              <a:off x="2976" y="2808"/>
              <a:ext cx="1632" cy="48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charset="0"/>
                  <a:cs typeface="Arial" charset="0"/>
                </a:rPr>
                <a:t>4.Development</a:t>
              </a:r>
            </a:p>
          </p:txBody>
        </p:sp>
        <p:sp>
          <p:nvSpPr>
            <p:cNvPr id="35851" name="AutoShape 20"/>
            <p:cNvSpPr>
              <a:spLocks noChangeArrowheads="1"/>
            </p:cNvSpPr>
            <p:nvPr/>
          </p:nvSpPr>
          <p:spPr bwMode="auto">
            <a:xfrm rot="10800000" flipH="1">
              <a:off x="2592" y="2736"/>
              <a:ext cx="384" cy="43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1 w 21600"/>
                <a:gd name="T13" fmla="*/ 5000 h 21600"/>
                <a:gd name="T14" fmla="*/ 20644 w 21600"/>
                <a:gd name="T15" fmla="*/ 715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close/>
                </a:path>
              </a:pathLst>
            </a:custGeom>
            <a:solidFill>
              <a:schemeClr val="tx1"/>
            </a:solidFill>
            <a:ln w="9525">
              <a:noFill/>
              <a:miter lim="800000"/>
              <a:headEnd/>
              <a:tailEnd/>
            </a:ln>
          </p:spPr>
          <p:txBody>
            <a:bodyPr wrap="none" anchor="ctr"/>
            <a:lstStyle/>
            <a:p>
              <a:pPr>
                <a:defRPr/>
              </a:pPr>
              <a:endParaRPr lang="en-IN" b="1" dirty="0"/>
            </a:p>
          </p:txBody>
        </p:sp>
      </p:grpSp>
      <p:grpSp>
        <p:nvGrpSpPr>
          <p:cNvPr id="5" name="Group 25"/>
          <p:cNvGrpSpPr>
            <a:grpSpLocks/>
          </p:cNvGrpSpPr>
          <p:nvPr/>
        </p:nvGrpSpPr>
        <p:grpSpPr bwMode="auto">
          <a:xfrm>
            <a:off x="5029200" y="5257800"/>
            <a:ext cx="3200400" cy="914400"/>
            <a:chOff x="3408" y="3312"/>
            <a:chExt cx="2016" cy="576"/>
          </a:xfrm>
          <a:effectLst/>
        </p:grpSpPr>
        <p:sp>
          <p:nvSpPr>
            <p:cNvPr id="21" name="AutoShape 17"/>
            <p:cNvSpPr>
              <a:spLocks noChangeArrowheads="1"/>
            </p:cNvSpPr>
            <p:nvPr/>
          </p:nvSpPr>
          <p:spPr bwMode="auto">
            <a:xfrm>
              <a:off x="3792" y="3408"/>
              <a:ext cx="1632" cy="48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latin typeface="Arial" charset="0"/>
                  <a:cs typeface="Arial" charset="0"/>
                </a:rPr>
                <a:t>5. Commercial-ization</a:t>
              </a:r>
            </a:p>
          </p:txBody>
        </p:sp>
        <p:sp>
          <p:nvSpPr>
            <p:cNvPr id="35849" name="AutoShape 21"/>
            <p:cNvSpPr>
              <a:spLocks noChangeArrowheads="1"/>
            </p:cNvSpPr>
            <p:nvPr/>
          </p:nvSpPr>
          <p:spPr bwMode="auto">
            <a:xfrm rot="10800000" flipH="1">
              <a:off x="3408" y="3312"/>
              <a:ext cx="384" cy="43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1 w 21600"/>
                <a:gd name="T13" fmla="*/ 5000 h 21600"/>
                <a:gd name="T14" fmla="*/ 20644 w 21600"/>
                <a:gd name="T15" fmla="*/ 715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close/>
                </a:path>
              </a:pathLst>
            </a:custGeom>
            <a:solidFill>
              <a:schemeClr val="tx1"/>
            </a:solidFill>
            <a:ln w="9525">
              <a:noFill/>
              <a:miter lim="800000"/>
              <a:headEnd/>
              <a:tailEnd/>
            </a:ln>
          </p:spPr>
          <p:txBody>
            <a:bodyPr wrap="none" anchor="ctr"/>
            <a:lstStyle/>
            <a:p>
              <a:pPr>
                <a:defRPr/>
              </a:pPr>
              <a:endParaRPr lang="en-IN" b="1" dirty="0"/>
            </a:p>
          </p:txBody>
        </p:sp>
      </p:grpSp>
      <p:sp>
        <p:nvSpPr>
          <p:cNvPr id="31" name="AutoShape 12"/>
          <p:cNvSpPr>
            <a:spLocks noChangeArrowheads="1"/>
          </p:cNvSpPr>
          <p:nvPr/>
        </p:nvSpPr>
        <p:spPr bwMode="auto">
          <a:xfrm>
            <a:off x="152400" y="1600200"/>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latin typeface="Arial" charset="0"/>
                <a:cs typeface="Arial" charset="0"/>
              </a:rPr>
              <a:t>1. Idea generation</a:t>
            </a:r>
          </a:p>
        </p:txBody>
      </p:sp>
    </p:spTree>
    <p:custDataLst>
      <p:tags r:id="rId1"/>
    </p:custDataLst>
    <p:extLst>
      <p:ext uri="{BB962C8B-B14F-4D97-AF65-F5344CB8AC3E}">
        <p14:creationId xmlns:p14="http://schemas.microsoft.com/office/powerpoint/2010/main" val="170805365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with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with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nodeType="with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a:t>Step 1:  Idea Generation</a:t>
            </a:r>
            <a:endParaRPr lang="en-US" dirty="0"/>
          </a:p>
        </p:txBody>
      </p:sp>
      <p:sp>
        <p:nvSpPr>
          <p:cNvPr id="3" name="AutoShape 3"/>
          <p:cNvSpPr>
            <a:spLocks noChangeArrowheads="1"/>
          </p:cNvSpPr>
          <p:nvPr/>
        </p:nvSpPr>
        <p:spPr bwMode="auto">
          <a:xfrm>
            <a:off x="457200" y="1165225"/>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latin typeface="Arial" charset="0"/>
                <a:cs typeface="Arial" charset="0"/>
              </a:rPr>
              <a:t>1. Idea generation</a:t>
            </a:r>
          </a:p>
        </p:txBody>
      </p:sp>
      <p:sp>
        <p:nvSpPr>
          <p:cNvPr id="4" name="AutoShape 4"/>
          <p:cNvSpPr>
            <a:spLocks noChangeArrowheads="1"/>
          </p:cNvSpPr>
          <p:nvPr/>
        </p:nvSpPr>
        <p:spPr bwMode="auto">
          <a:xfrm>
            <a:off x="1828800" y="2117725"/>
            <a:ext cx="2590800" cy="7620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2"/>
                </a:solidFill>
                <a:latin typeface="Arial" charset="0"/>
                <a:cs typeface="Arial" charset="0"/>
              </a:rPr>
              <a:t>2. Screening</a:t>
            </a:r>
          </a:p>
        </p:txBody>
      </p:sp>
      <p:sp>
        <p:nvSpPr>
          <p:cNvPr id="5" name="AutoShape 5"/>
          <p:cNvSpPr>
            <a:spLocks noChangeArrowheads="1"/>
          </p:cNvSpPr>
          <p:nvPr/>
        </p:nvSpPr>
        <p:spPr bwMode="auto">
          <a:xfrm>
            <a:off x="3200400" y="3070225"/>
            <a:ext cx="2590800" cy="7620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000" b="1" dirty="0">
                <a:latin typeface="Arial" charset="0"/>
                <a:cs typeface="Arial" charset="0"/>
              </a:rPr>
              <a:t>3. Idea evaluation</a:t>
            </a:r>
          </a:p>
        </p:txBody>
      </p:sp>
      <p:sp>
        <p:nvSpPr>
          <p:cNvPr id="6" name="AutoShape 6"/>
          <p:cNvSpPr>
            <a:spLocks noChangeArrowheads="1"/>
          </p:cNvSpPr>
          <p:nvPr/>
        </p:nvSpPr>
        <p:spPr bwMode="auto">
          <a:xfrm>
            <a:off x="4648200" y="4022725"/>
            <a:ext cx="2590800" cy="7620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charset="0"/>
                <a:cs typeface="Arial" charset="0"/>
              </a:rPr>
              <a:t>4.Development</a:t>
            </a:r>
          </a:p>
        </p:txBody>
      </p:sp>
      <p:sp>
        <p:nvSpPr>
          <p:cNvPr id="7" name="AutoShape 7"/>
          <p:cNvSpPr>
            <a:spLocks noChangeArrowheads="1"/>
          </p:cNvSpPr>
          <p:nvPr/>
        </p:nvSpPr>
        <p:spPr bwMode="auto">
          <a:xfrm>
            <a:off x="5943600" y="4975225"/>
            <a:ext cx="2590800" cy="76200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latin typeface="Arial" charset="0"/>
                <a:cs typeface="Arial" charset="0"/>
              </a:rPr>
              <a:t>5. Commercial-ization</a:t>
            </a:r>
          </a:p>
        </p:txBody>
      </p:sp>
      <p:sp>
        <p:nvSpPr>
          <p:cNvPr id="35848" name="AutoShape 8"/>
          <p:cNvSpPr>
            <a:spLocks noChangeArrowheads="1"/>
          </p:cNvSpPr>
          <p:nvPr/>
        </p:nvSpPr>
        <p:spPr bwMode="auto">
          <a:xfrm rot="10800000" flipH="1">
            <a:off x="1219200" y="2003425"/>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5849" name="AutoShape 9"/>
          <p:cNvSpPr>
            <a:spLocks noChangeArrowheads="1"/>
          </p:cNvSpPr>
          <p:nvPr/>
        </p:nvSpPr>
        <p:spPr bwMode="auto">
          <a:xfrm rot="10800000" flipH="1">
            <a:off x="2590800" y="2917825"/>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5850" name="AutoShape 10"/>
          <p:cNvSpPr>
            <a:spLocks noChangeArrowheads="1"/>
          </p:cNvSpPr>
          <p:nvPr/>
        </p:nvSpPr>
        <p:spPr bwMode="auto">
          <a:xfrm rot="10800000" flipH="1">
            <a:off x="4038600" y="3908425"/>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5851" name="AutoShape 11"/>
          <p:cNvSpPr>
            <a:spLocks noChangeArrowheads="1"/>
          </p:cNvSpPr>
          <p:nvPr/>
        </p:nvSpPr>
        <p:spPr bwMode="auto">
          <a:xfrm rot="10800000" flipH="1">
            <a:off x="5334000" y="4822825"/>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grpSp>
        <p:nvGrpSpPr>
          <p:cNvPr id="2" name="Group 15"/>
          <p:cNvGrpSpPr>
            <a:grpSpLocks/>
          </p:cNvGrpSpPr>
          <p:nvPr/>
        </p:nvGrpSpPr>
        <p:grpSpPr bwMode="auto">
          <a:xfrm>
            <a:off x="76200" y="1143000"/>
            <a:ext cx="3810000" cy="3810000"/>
            <a:chOff x="336" y="1008"/>
            <a:chExt cx="2400" cy="2400"/>
          </a:xfrm>
        </p:grpSpPr>
        <p:sp>
          <p:nvSpPr>
            <p:cNvPr id="13" name="AutoShape 13"/>
            <p:cNvSpPr>
              <a:spLocks noChangeArrowheads="1"/>
            </p:cNvSpPr>
            <p:nvPr/>
          </p:nvSpPr>
          <p:spPr bwMode="auto">
            <a:xfrm>
              <a:off x="336" y="1104"/>
              <a:ext cx="2400" cy="2304"/>
            </a:xfrm>
            <a:prstGeom prst="roundRect">
              <a:avLst>
                <a:gd name="adj" fmla="val 8616"/>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marL="173038" indent="-173038" algn="l">
                <a:buFontTx/>
                <a:buChar char="•"/>
                <a:defRPr/>
              </a:pPr>
              <a:endParaRPr lang="en-US" sz="2400" b="1" dirty="0">
                <a:solidFill>
                  <a:schemeClr val="bg1"/>
                </a:solidFill>
                <a:latin typeface="Arial" charset="0"/>
                <a:cs typeface="Arial" charset="0"/>
              </a:endParaRPr>
            </a:p>
            <a:p>
              <a:pPr marL="173038" indent="-173038" algn="l">
                <a:buFontTx/>
                <a:buChar char="•"/>
                <a:defRPr/>
              </a:pPr>
              <a:endParaRPr lang="en-US" sz="2400" b="1" dirty="0">
                <a:solidFill>
                  <a:schemeClr val="bg1"/>
                </a:solidFill>
                <a:latin typeface="Arial" charset="0"/>
                <a:cs typeface="Arial" charset="0"/>
              </a:endParaRPr>
            </a:p>
            <a:p>
              <a:pPr marL="231775" indent="-231775" algn="l">
                <a:defRPr/>
              </a:pPr>
              <a:r>
                <a:rPr lang="en-US" sz="2400" b="1" dirty="0">
                  <a:latin typeface="Arial" charset="0"/>
                  <a:cs typeface="Arial" charset="0"/>
                </a:rPr>
                <a:t>Ideas from:</a:t>
              </a:r>
            </a:p>
            <a:p>
              <a:pPr marL="231775" indent="-231775" algn="l">
                <a:buFontTx/>
                <a:buChar char="•"/>
                <a:defRPr/>
              </a:pPr>
              <a:r>
                <a:rPr lang="en-US" sz="2400" b="1" dirty="0">
                  <a:latin typeface="Arial" charset="0"/>
                  <a:cs typeface="Arial" charset="0"/>
                </a:rPr>
                <a:t>customers</a:t>
              </a:r>
            </a:p>
            <a:p>
              <a:pPr marL="173038" indent="-173038" algn="l">
                <a:buFontTx/>
                <a:buChar char="•"/>
                <a:defRPr/>
              </a:pPr>
              <a:r>
                <a:rPr lang="en-US" sz="2400" b="1" dirty="0">
                  <a:latin typeface="Arial" charset="0"/>
                  <a:cs typeface="Arial" charset="0"/>
                </a:rPr>
                <a:t> customer data</a:t>
              </a:r>
            </a:p>
            <a:p>
              <a:pPr marL="173038" indent="-173038" algn="l">
                <a:buFontTx/>
                <a:buChar char="•"/>
                <a:defRPr/>
              </a:pPr>
              <a:r>
                <a:rPr lang="en-US" sz="2400" b="1" dirty="0">
                  <a:latin typeface="Arial" charset="0"/>
                  <a:cs typeface="Arial" charset="0"/>
                </a:rPr>
                <a:t> other companies and markets</a:t>
              </a:r>
            </a:p>
            <a:p>
              <a:pPr marL="231775" indent="-231775" algn="l">
                <a:buFontTx/>
                <a:buChar char="•"/>
                <a:defRPr/>
              </a:pPr>
              <a:r>
                <a:rPr lang="en-US" sz="2400" b="1" dirty="0">
                  <a:latin typeface="Arial" charset="0"/>
                  <a:cs typeface="Arial" charset="0"/>
                </a:rPr>
                <a:t>company people, intermediaries, etc.</a:t>
              </a:r>
            </a:p>
          </p:txBody>
        </p:sp>
        <p:sp>
          <p:nvSpPr>
            <p:cNvPr id="14" name="AutoShape 14"/>
            <p:cNvSpPr>
              <a:spLocks noChangeArrowheads="1"/>
            </p:cNvSpPr>
            <p:nvPr/>
          </p:nvSpPr>
          <p:spPr bwMode="auto">
            <a:xfrm>
              <a:off x="336" y="1008"/>
              <a:ext cx="2400" cy="48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400" b="1" dirty="0">
                  <a:latin typeface="Arial" charset="0"/>
                  <a:cs typeface="Arial" charset="0"/>
                </a:rPr>
                <a:t>1. Idea generation</a:t>
              </a:r>
            </a:p>
          </p:txBody>
        </p:sp>
      </p:grpSp>
    </p:spTree>
    <p:custDataLst>
      <p:tags r:id="rId1"/>
    </p:custDataLst>
    <p:extLst>
      <p:ext uri="{BB962C8B-B14F-4D97-AF65-F5344CB8AC3E}">
        <p14:creationId xmlns:p14="http://schemas.microsoft.com/office/powerpoint/2010/main" val="4362916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7"/>
                                        </p:tgtEl>
                                        <p:attrNameLst>
                                          <p:attrName>style.color</p:attrName>
                                        </p:attrNameLst>
                                      </p:cBhvr>
                                      <p:by>
                                        <p:hsl h="0" s="-70588" l="0"/>
                                      </p:by>
                                    </p:animClr>
                                    <p:animClr clrSpc="hsl" dir="cw">
                                      <p:cBhvr>
                                        <p:cTn id="7" dur="500" fill="hold"/>
                                        <p:tgtEl>
                                          <p:spTgt spid="7"/>
                                        </p:tgtEl>
                                        <p:attrNameLst>
                                          <p:attrName>fillcolor</p:attrName>
                                        </p:attrNameLst>
                                      </p:cBhvr>
                                      <p:by>
                                        <p:hsl h="0" s="-70588" l="0"/>
                                      </p:by>
                                    </p:animClr>
                                    <p:animClr clrSpc="hsl" dir="cw">
                                      <p:cBhvr>
                                        <p:cTn id="8" dur="500" fill="hold"/>
                                        <p:tgtEl>
                                          <p:spTgt spid="7"/>
                                        </p:tgtEl>
                                        <p:attrNameLst>
                                          <p:attrName>stroke.color</p:attrName>
                                        </p:attrNameLst>
                                      </p:cBhvr>
                                      <p:by>
                                        <p:hsl h="0" s="-70588" l="0"/>
                                      </p:by>
                                    </p:animClr>
                                    <p:set>
                                      <p:cBhvr>
                                        <p:cTn id="9" dur="500" fill="hold"/>
                                        <p:tgtEl>
                                          <p:spTgt spid="7"/>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6"/>
                                        </p:tgtEl>
                                        <p:attrNameLst>
                                          <p:attrName>style.color</p:attrName>
                                        </p:attrNameLst>
                                      </p:cBhvr>
                                      <p:by>
                                        <p:hsl h="0" s="-70588" l="0"/>
                                      </p:by>
                                    </p:animClr>
                                    <p:animClr clrSpc="hsl" dir="cw">
                                      <p:cBhvr>
                                        <p:cTn id="12" dur="500" fill="hold"/>
                                        <p:tgtEl>
                                          <p:spTgt spid="6"/>
                                        </p:tgtEl>
                                        <p:attrNameLst>
                                          <p:attrName>fillcolor</p:attrName>
                                        </p:attrNameLst>
                                      </p:cBhvr>
                                      <p:by>
                                        <p:hsl h="0" s="-70588" l="0"/>
                                      </p:by>
                                    </p:animClr>
                                    <p:animClr clrSpc="hsl" dir="cw">
                                      <p:cBhvr>
                                        <p:cTn id="13" dur="500" fill="hold"/>
                                        <p:tgtEl>
                                          <p:spTgt spid="6"/>
                                        </p:tgtEl>
                                        <p:attrNameLst>
                                          <p:attrName>stroke.color</p:attrName>
                                        </p:attrNameLst>
                                      </p:cBhvr>
                                      <p:by>
                                        <p:hsl h="0" s="-70588" l="0"/>
                                      </p:by>
                                    </p:animClr>
                                    <p:set>
                                      <p:cBhvr>
                                        <p:cTn id="14" dur="500" fill="hold"/>
                                        <p:tgtEl>
                                          <p:spTgt spid="6"/>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5"/>
                                        </p:tgtEl>
                                        <p:attrNameLst>
                                          <p:attrName>style.color</p:attrName>
                                        </p:attrNameLst>
                                      </p:cBhvr>
                                      <p:by>
                                        <p:hsl h="0" s="-70588" l="0"/>
                                      </p:by>
                                    </p:animClr>
                                    <p:animClr clrSpc="hsl" dir="cw">
                                      <p:cBhvr>
                                        <p:cTn id="17" dur="500" fill="hold"/>
                                        <p:tgtEl>
                                          <p:spTgt spid="5"/>
                                        </p:tgtEl>
                                        <p:attrNameLst>
                                          <p:attrName>fillcolor</p:attrName>
                                        </p:attrNameLst>
                                      </p:cBhvr>
                                      <p:by>
                                        <p:hsl h="0" s="-70588" l="0"/>
                                      </p:by>
                                    </p:animClr>
                                    <p:animClr clrSpc="hsl" dir="cw">
                                      <p:cBhvr>
                                        <p:cTn id="18" dur="500" fill="hold"/>
                                        <p:tgtEl>
                                          <p:spTgt spid="5"/>
                                        </p:tgtEl>
                                        <p:attrNameLst>
                                          <p:attrName>stroke.color</p:attrName>
                                        </p:attrNameLst>
                                      </p:cBhvr>
                                      <p:by>
                                        <p:hsl h="0" s="-70588" l="0"/>
                                      </p:by>
                                    </p:animClr>
                                    <p:set>
                                      <p:cBhvr>
                                        <p:cTn id="19" dur="500" fill="hold"/>
                                        <p:tgtEl>
                                          <p:spTgt spid="5"/>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4"/>
                                        </p:tgtEl>
                                        <p:attrNameLst>
                                          <p:attrName>style.color</p:attrName>
                                        </p:attrNameLst>
                                      </p:cBhvr>
                                      <p:by>
                                        <p:hsl h="0" s="-70588" l="0"/>
                                      </p:by>
                                    </p:animClr>
                                    <p:animClr clrSpc="hsl" dir="cw">
                                      <p:cBhvr>
                                        <p:cTn id="22" dur="500" fill="hold"/>
                                        <p:tgtEl>
                                          <p:spTgt spid="4"/>
                                        </p:tgtEl>
                                        <p:attrNameLst>
                                          <p:attrName>fillcolor</p:attrName>
                                        </p:attrNameLst>
                                      </p:cBhvr>
                                      <p:by>
                                        <p:hsl h="0" s="-70588" l="0"/>
                                      </p:by>
                                    </p:animClr>
                                    <p:animClr clrSpc="hsl" dir="cw">
                                      <p:cBhvr>
                                        <p:cTn id="23" dur="500" fill="hold"/>
                                        <p:tgtEl>
                                          <p:spTgt spid="4"/>
                                        </p:tgtEl>
                                        <p:attrNameLst>
                                          <p:attrName>stroke.color</p:attrName>
                                        </p:attrNameLst>
                                      </p:cBhvr>
                                      <p:by>
                                        <p:hsl h="0" s="-70588" l="0"/>
                                      </p:by>
                                    </p:animClr>
                                    <p:set>
                                      <p:cBhvr>
                                        <p:cTn id="24" dur="500" fill="hold"/>
                                        <p:tgtEl>
                                          <p:spTgt spid="4"/>
                                        </p:tgtEl>
                                        <p:attrNameLst>
                                          <p:attrName>fill.type</p:attrName>
                                        </p:attrNameLst>
                                      </p:cBhvr>
                                      <p:to>
                                        <p:strVal val="solid"/>
                                      </p:to>
                                    </p:set>
                                  </p:childTnLst>
                                </p:cTn>
                              </p:par>
                              <p:par>
                                <p:cTn id="25" presetID="25" presetClass="emph" presetSubtype="0" fill="hold" grpId="0" nodeType="withEffect">
                                  <p:stCondLst>
                                    <p:cond delay="0"/>
                                  </p:stCondLst>
                                  <p:childTnLst>
                                    <p:animClr clrSpc="hsl" dir="cw">
                                      <p:cBhvr override="childStyle">
                                        <p:cTn id="26" dur="500" fill="hold"/>
                                        <p:tgtEl>
                                          <p:spTgt spid="3"/>
                                        </p:tgtEl>
                                        <p:attrNameLst>
                                          <p:attrName>style.color</p:attrName>
                                        </p:attrNameLst>
                                      </p:cBhvr>
                                      <p:by>
                                        <p:hsl h="0" s="-70588" l="0"/>
                                      </p:by>
                                    </p:animClr>
                                    <p:animClr clrSpc="hsl" dir="cw">
                                      <p:cBhvr>
                                        <p:cTn id="27" dur="500" fill="hold"/>
                                        <p:tgtEl>
                                          <p:spTgt spid="3"/>
                                        </p:tgtEl>
                                        <p:attrNameLst>
                                          <p:attrName>fillcolor</p:attrName>
                                        </p:attrNameLst>
                                      </p:cBhvr>
                                      <p:by>
                                        <p:hsl h="0" s="-70588" l="0"/>
                                      </p:by>
                                    </p:animClr>
                                    <p:animClr clrSpc="hsl" dir="cw">
                                      <p:cBhvr>
                                        <p:cTn id="28" dur="500" fill="hold"/>
                                        <p:tgtEl>
                                          <p:spTgt spid="3"/>
                                        </p:tgtEl>
                                        <p:attrNameLst>
                                          <p:attrName>stroke.color</p:attrName>
                                        </p:attrNameLst>
                                      </p:cBhvr>
                                      <p:by>
                                        <p:hsl h="0" s="-70588" l="0"/>
                                      </p:by>
                                    </p:animClr>
                                    <p:set>
                                      <p:cBhvr>
                                        <p:cTn id="29" dur="500" fill="hold"/>
                                        <p:tgtEl>
                                          <p:spTgt spid="3"/>
                                        </p:tgtEl>
                                        <p:attrNameLst>
                                          <p:attrName>fill.type</p:attrName>
                                        </p:attrNameLst>
                                      </p:cBhvr>
                                      <p:to>
                                        <p:strVal val="solid"/>
                                      </p:to>
                                    </p:set>
                                  </p:childTnLst>
                                </p:cTn>
                              </p:par>
                              <p:par>
                                <p:cTn id="30" presetID="22" presetClass="entr" presetSubtype="8"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Step 2:  Screening</a:t>
            </a:r>
            <a:endParaRPr lang="en-US" dirty="0"/>
          </a:p>
        </p:txBody>
      </p:sp>
      <p:sp>
        <p:nvSpPr>
          <p:cNvPr id="3" name="AutoShape 3"/>
          <p:cNvSpPr>
            <a:spLocks noChangeArrowheads="1"/>
          </p:cNvSpPr>
          <p:nvPr/>
        </p:nvSpPr>
        <p:spPr bwMode="auto">
          <a:xfrm>
            <a:off x="304800" y="1219200"/>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1. Idea generation</a:t>
            </a:r>
          </a:p>
        </p:txBody>
      </p:sp>
      <p:sp>
        <p:nvSpPr>
          <p:cNvPr id="4" name="AutoShape 4"/>
          <p:cNvSpPr>
            <a:spLocks noChangeArrowheads="1"/>
          </p:cNvSpPr>
          <p:nvPr/>
        </p:nvSpPr>
        <p:spPr bwMode="auto">
          <a:xfrm>
            <a:off x="1676400" y="2171700"/>
            <a:ext cx="2590800" cy="7620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2. Screening</a:t>
            </a:r>
          </a:p>
        </p:txBody>
      </p:sp>
      <p:sp>
        <p:nvSpPr>
          <p:cNvPr id="5" name="AutoShape 5"/>
          <p:cNvSpPr>
            <a:spLocks noChangeArrowheads="1"/>
          </p:cNvSpPr>
          <p:nvPr/>
        </p:nvSpPr>
        <p:spPr bwMode="auto">
          <a:xfrm>
            <a:off x="3048000" y="3124200"/>
            <a:ext cx="2590800" cy="7620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3. Idea evaluation</a:t>
            </a:r>
          </a:p>
        </p:txBody>
      </p:sp>
      <p:sp>
        <p:nvSpPr>
          <p:cNvPr id="6" name="AutoShape 6"/>
          <p:cNvSpPr>
            <a:spLocks noChangeArrowheads="1"/>
          </p:cNvSpPr>
          <p:nvPr/>
        </p:nvSpPr>
        <p:spPr bwMode="auto">
          <a:xfrm>
            <a:off x="4495800" y="4076700"/>
            <a:ext cx="2590800" cy="7620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4.Development</a:t>
            </a:r>
          </a:p>
        </p:txBody>
      </p:sp>
      <p:sp>
        <p:nvSpPr>
          <p:cNvPr id="7" name="AutoShape 7"/>
          <p:cNvSpPr>
            <a:spLocks noChangeArrowheads="1"/>
          </p:cNvSpPr>
          <p:nvPr/>
        </p:nvSpPr>
        <p:spPr bwMode="auto">
          <a:xfrm>
            <a:off x="5791200" y="5029200"/>
            <a:ext cx="2590800" cy="76200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5. Commercial-ization</a:t>
            </a:r>
          </a:p>
        </p:txBody>
      </p:sp>
      <p:sp>
        <p:nvSpPr>
          <p:cNvPr id="36872" name="AutoShape 8"/>
          <p:cNvSpPr>
            <a:spLocks noChangeArrowheads="1"/>
          </p:cNvSpPr>
          <p:nvPr/>
        </p:nvSpPr>
        <p:spPr bwMode="auto">
          <a:xfrm rot="10800000" flipH="1">
            <a:off x="1066800" y="20574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6873" name="AutoShape 9"/>
          <p:cNvSpPr>
            <a:spLocks noChangeArrowheads="1"/>
          </p:cNvSpPr>
          <p:nvPr/>
        </p:nvSpPr>
        <p:spPr bwMode="auto">
          <a:xfrm rot="10800000" flipH="1">
            <a:off x="2438400" y="29718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6874" name="AutoShape 10"/>
          <p:cNvSpPr>
            <a:spLocks noChangeArrowheads="1"/>
          </p:cNvSpPr>
          <p:nvPr/>
        </p:nvSpPr>
        <p:spPr bwMode="auto">
          <a:xfrm rot="10800000" flipH="1">
            <a:off x="3886200" y="39624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6875" name="AutoShape 11"/>
          <p:cNvSpPr>
            <a:spLocks noChangeArrowheads="1"/>
          </p:cNvSpPr>
          <p:nvPr/>
        </p:nvSpPr>
        <p:spPr bwMode="auto">
          <a:xfrm rot="10800000" flipH="1">
            <a:off x="5181600" y="48768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grpSp>
        <p:nvGrpSpPr>
          <p:cNvPr id="2" name="Group 12"/>
          <p:cNvGrpSpPr>
            <a:grpSpLocks/>
          </p:cNvGrpSpPr>
          <p:nvPr/>
        </p:nvGrpSpPr>
        <p:grpSpPr bwMode="auto">
          <a:xfrm>
            <a:off x="990600" y="1973263"/>
            <a:ext cx="3810000" cy="3810000"/>
            <a:chOff x="336" y="1008"/>
            <a:chExt cx="2400" cy="2400"/>
          </a:xfrm>
        </p:grpSpPr>
        <p:sp>
          <p:nvSpPr>
            <p:cNvPr id="13" name="AutoShape 13"/>
            <p:cNvSpPr>
              <a:spLocks noChangeArrowheads="1"/>
            </p:cNvSpPr>
            <p:nvPr/>
          </p:nvSpPr>
          <p:spPr bwMode="auto">
            <a:xfrm>
              <a:off x="336" y="1104"/>
              <a:ext cx="2400" cy="2304"/>
            </a:xfrm>
            <a:prstGeom prst="roundRect">
              <a:avLst>
                <a:gd name="adj" fmla="val 8616"/>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marL="173038" indent="-173038" algn="l">
                <a:buFontTx/>
                <a:buChar char="•"/>
                <a:defRPr/>
              </a:pPr>
              <a:endParaRPr lang="en-US" sz="2400" b="1" dirty="0">
                <a:solidFill>
                  <a:schemeClr val="tx1"/>
                </a:solidFill>
                <a:latin typeface="Arial" charset="0"/>
                <a:cs typeface="Arial" charset="0"/>
              </a:endParaRPr>
            </a:p>
            <a:p>
              <a:pPr marL="173038" indent="-173038" algn="l">
                <a:buFontTx/>
                <a:buChar char="•"/>
                <a:defRPr/>
              </a:pPr>
              <a:endParaRPr lang="en-US" sz="2400" b="1" dirty="0">
                <a:solidFill>
                  <a:schemeClr val="tx1"/>
                </a:solidFill>
                <a:latin typeface="Arial" charset="0"/>
                <a:cs typeface="Arial" charset="0"/>
              </a:endParaRPr>
            </a:p>
            <a:p>
              <a:pPr marL="231775" indent="-231775" algn="l">
                <a:buFontTx/>
                <a:buChar char="•"/>
                <a:defRPr/>
              </a:pPr>
              <a:r>
                <a:rPr lang="en-US" sz="2400" b="1" dirty="0">
                  <a:solidFill>
                    <a:schemeClr val="tx1"/>
                  </a:solidFill>
                  <a:latin typeface="Arial" charset="0"/>
                  <a:cs typeface="Arial" charset="0"/>
                </a:rPr>
                <a:t>Strengths and weaknesses</a:t>
              </a:r>
            </a:p>
            <a:p>
              <a:pPr marL="173038" indent="-173038" algn="l">
                <a:buFontTx/>
                <a:buChar char="•"/>
                <a:defRPr/>
              </a:pPr>
              <a:r>
                <a:rPr lang="en-US" sz="2400" b="1" dirty="0">
                  <a:solidFill>
                    <a:schemeClr val="tx1"/>
                  </a:solidFill>
                  <a:latin typeface="Arial" charset="0"/>
                  <a:cs typeface="Arial" charset="0"/>
                </a:rPr>
                <a:t> Fit with objectives</a:t>
              </a:r>
            </a:p>
            <a:p>
              <a:pPr marL="173038" indent="-173038" algn="l">
                <a:buFontTx/>
                <a:buChar char="•"/>
                <a:defRPr/>
              </a:pPr>
              <a:r>
                <a:rPr lang="en-US" sz="2400" b="1" dirty="0">
                  <a:solidFill>
                    <a:schemeClr val="tx1"/>
                  </a:solidFill>
                  <a:latin typeface="Arial" charset="0"/>
                  <a:cs typeface="Arial" charset="0"/>
                </a:rPr>
                <a:t> Market trends</a:t>
              </a:r>
            </a:p>
            <a:p>
              <a:pPr marL="173038" indent="-173038" algn="l">
                <a:buFontTx/>
                <a:buChar char="•"/>
                <a:defRPr/>
              </a:pPr>
              <a:r>
                <a:rPr lang="en-US" sz="2400" b="1" dirty="0">
                  <a:solidFill>
                    <a:schemeClr val="tx1"/>
                  </a:solidFill>
                  <a:latin typeface="Arial" charset="0"/>
                  <a:cs typeface="Arial" charset="0"/>
                </a:rPr>
                <a:t> Rough ROI estimate</a:t>
              </a:r>
            </a:p>
          </p:txBody>
        </p:sp>
        <p:sp>
          <p:nvSpPr>
            <p:cNvPr id="14" name="AutoShape 14"/>
            <p:cNvSpPr>
              <a:spLocks noChangeArrowheads="1"/>
            </p:cNvSpPr>
            <p:nvPr/>
          </p:nvSpPr>
          <p:spPr bwMode="auto">
            <a:xfrm>
              <a:off x="336" y="1008"/>
              <a:ext cx="2400" cy="48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400" b="1" dirty="0">
                  <a:solidFill>
                    <a:schemeClr val="tx1"/>
                  </a:solidFill>
                  <a:latin typeface="Arial" charset="0"/>
                  <a:cs typeface="Arial" charset="0"/>
                </a:rPr>
                <a:t>2. Screening</a:t>
              </a:r>
            </a:p>
          </p:txBody>
        </p:sp>
      </p:grpSp>
    </p:spTree>
    <p:custDataLst>
      <p:tags r:id="rId1"/>
    </p:custDataLst>
    <p:extLst>
      <p:ext uri="{BB962C8B-B14F-4D97-AF65-F5344CB8AC3E}">
        <p14:creationId xmlns:p14="http://schemas.microsoft.com/office/powerpoint/2010/main" val="123272031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7"/>
                                        </p:tgtEl>
                                        <p:attrNameLst>
                                          <p:attrName>style.color</p:attrName>
                                        </p:attrNameLst>
                                      </p:cBhvr>
                                      <p:by>
                                        <p:hsl h="0" s="-70588" l="0"/>
                                      </p:by>
                                    </p:animClr>
                                    <p:animClr clrSpc="hsl" dir="cw">
                                      <p:cBhvr>
                                        <p:cTn id="7" dur="500" fill="hold"/>
                                        <p:tgtEl>
                                          <p:spTgt spid="7"/>
                                        </p:tgtEl>
                                        <p:attrNameLst>
                                          <p:attrName>fillcolor</p:attrName>
                                        </p:attrNameLst>
                                      </p:cBhvr>
                                      <p:by>
                                        <p:hsl h="0" s="-70588" l="0"/>
                                      </p:by>
                                    </p:animClr>
                                    <p:animClr clrSpc="hsl" dir="cw">
                                      <p:cBhvr>
                                        <p:cTn id="8" dur="500" fill="hold"/>
                                        <p:tgtEl>
                                          <p:spTgt spid="7"/>
                                        </p:tgtEl>
                                        <p:attrNameLst>
                                          <p:attrName>stroke.color</p:attrName>
                                        </p:attrNameLst>
                                      </p:cBhvr>
                                      <p:by>
                                        <p:hsl h="0" s="-70588" l="0"/>
                                      </p:by>
                                    </p:animClr>
                                    <p:set>
                                      <p:cBhvr>
                                        <p:cTn id="9" dur="500" fill="hold"/>
                                        <p:tgtEl>
                                          <p:spTgt spid="7"/>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6"/>
                                        </p:tgtEl>
                                        <p:attrNameLst>
                                          <p:attrName>style.color</p:attrName>
                                        </p:attrNameLst>
                                      </p:cBhvr>
                                      <p:by>
                                        <p:hsl h="0" s="-70588" l="0"/>
                                      </p:by>
                                    </p:animClr>
                                    <p:animClr clrSpc="hsl" dir="cw">
                                      <p:cBhvr>
                                        <p:cTn id="12" dur="500" fill="hold"/>
                                        <p:tgtEl>
                                          <p:spTgt spid="6"/>
                                        </p:tgtEl>
                                        <p:attrNameLst>
                                          <p:attrName>fillcolor</p:attrName>
                                        </p:attrNameLst>
                                      </p:cBhvr>
                                      <p:by>
                                        <p:hsl h="0" s="-70588" l="0"/>
                                      </p:by>
                                    </p:animClr>
                                    <p:animClr clrSpc="hsl" dir="cw">
                                      <p:cBhvr>
                                        <p:cTn id="13" dur="500" fill="hold"/>
                                        <p:tgtEl>
                                          <p:spTgt spid="6"/>
                                        </p:tgtEl>
                                        <p:attrNameLst>
                                          <p:attrName>stroke.color</p:attrName>
                                        </p:attrNameLst>
                                      </p:cBhvr>
                                      <p:by>
                                        <p:hsl h="0" s="-70588" l="0"/>
                                      </p:by>
                                    </p:animClr>
                                    <p:set>
                                      <p:cBhvr>
                                        <p:cTn id="14" dur="500" fill="hold"/>
                                        <p:tgtEl>
                                          <p:spTgt spid="6"/>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5"/>
                                        </p:tgtEl>
                                        <p:attrNameLst>
                                          <p:attrName>style.color</p:attrName>
                                        </p:attrNameLst>
                                      </p:cBhvr>
                                      <p:by>
                                        <p:hsl h="0" s="-70588" l="0"/>
                                      </p:by>
                                    </p:animClr>
                                    <p:animClr clrSpc="hsl" dir="cw">
                                      <p:cBhvr>
                                        <p:cTn id="17" dur="500" fill="hold"/>
                                        <p:tgtEl>
                                          <p:spTgt spid="5"/>
                                        </p:tgtEl>
                                        <p:attrNameLst>
                                          <p:attrName>fillcolor</p:attrName>
                                        </p:attrNameLst>
                                      </p:cBhvr>
                                      <p:by>
                                        <p:hsl h="0" s="-70588" l="0"/>
                                      </p:by>
                                    </p:animClr>
                                    <p:animClr clrSpc="hsl" dir="cw">
                                      <p:cBhvr>
                                        <p:cTn id="18" dur="500" fill="hold"/>
                                        <p:tgtEl>
                                          <p:spTgt spid="5"/>
                                        </p:tgtEl>
                                        <p:attrNameLst>
                                          <p:attrName>stroke.color</p:attrName>
                                        </p:attrNameLst>
                                      </p:cBhvr>
                                      <p:by>
                                        <p:hsl h="0" s="-70588" l="0"/>
                                      </p:by>
                                    </p:animClr>
                                    <p:set>
                                      <p:cBhvr>
                                        <p:cTn id="19" dur="500" fill="hold"/>
                                        <p:tgtEl>
                                          <p:spTgt spid="5"/>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4"/>
                                        </p:tgtEl>
                                        <p:attrNameLst>
                                          <p:attrName>style.color</p:attrName>
                                        </p:attrNameLst>
                                      </p:cBhvr>
                                      <p:by>
                                        <p:hsl h="0" s="-70588" l="0"/>
                                      </p:by>
                                    </p:animClr>
                                    <p:animClr clrSpc="hsl" dir="cw">
                                      <p:cBhvr>
                                        <p:cTn id="22" dur="500" fill="hold"/>
                                        <p:tgtEl>
                                          <p:spTgt spid="4"/>
                                        </p:tgtEl>
                                        <p:attrNameLst>
                                          <p:attrName>fillcolor</p:attrName>
                                        </p:attrNameLst>
                                      </p:cBhvr>
                                      <p:by>
                                        <p:hsl h="0" s="-70588" l="0"/>
                                      </p:by>
                                    </p:animClr>
                                    <p:animClr clrSpc="hsl" dir="cw">
                                      <p:cBhvr>
                                        <p:cTn id="23" dur="500" fill="hold"/>
                                        <p:tgtEl>
                                          <p:spTgt spid="4"/>
                                        </p:tgtEl>
                                        <p:attrNameLst>
                                          <p:attrName>stroke.color</p:attrName>
                                        </p:attrNameLst>
                                      </p:cBhvr>
                                      <p:by>
                                        <p:hsl h="0" s="-70588" l="0"/>
                                      </p:by>
                                    </p:animClr>
                                    <p:set>
                                      <p:cBhvr>
                                        <p:cTn id="24" dur="500" fill="hold"/>
                                        <p:tgtEl>
                                          <p:spTgt spid="4"/>
                                        </p:tgtEl>
                                        <p:attrNameLst>
                                          <p:attrName>fill.type</p:attrName>
                                        </p:attrNameLst>
                                      </p:cBhvr>
                                      <p:to>
                                        <p:strVal val="solid"/>
                                      </p:to>
                                    </p:set>
                                  </p:childTnLst>
                                </p:cTn>
                              </p:par>
                              <p:par>
                                <p:cTn id="25" presetID="25" presetClass="emph" presetSubtype="0" fill="hold" grpId="0" nodeType="withEffect">
                                  <p:stCondLst>
                                    <p:cond delay="0"/>
                                  </p:stCondLst>
                                  <p:childTnLst>
                                    <p:animClr clrSpc="hsl" dir="cw">
                                      <p:cBhvr override="childStyle">
                                        <p:cTn id="26" dur="500" fill="hold"/>
                                        <p:tgtEl>
                                          <p:spTgt spid="3"/>
                                        </p:tgtEl>
                                        <p:attrNameLst>
                                          <p:attrName>style.color</p:attrName>
                                        </p:attrNameLst>
                                      </p:cBhvr>
                                      <p:by>
                                        <p:hsl h="0" s="-70588" l="0"/>
                                      </p:by>
                                    </p:animClr>
                                    <p:animClr clrSpc="hsl" dir="cw">
                                      <p:cBhvr>
                                        <p:cTn id="27" dur="500" fill="hold"/>
                                        <p:tgtEl>
                                          <p:spTgt spid="3"/>
                                        </p:tgtEl>
                                        <p:attrNameLst>
                                          <p:attrName>fillcolor</p:attrName>
                                        </p:attrNameLst>
                                      </p:cBhvr>
                                      <p:by>
                                        <p:hsl h="0" s="-70588" l="0"/>
                                      </p:by>
                                    </p:animClr>
                                    <p:animClr clrSpc="hsl" dir="cw">
                                      <p:cBhvr>
                                        <p:cTn id="28" dur="500" fill="hold"/>
                                        <p:tgtEl>
                                          <p:spTgt spid="3"/>
                                        </p:tgtEl>
                                        <p:attrNameLst>
                                          <p:attrName>stroke.color</p:attrName>
                                        </p:attrNameLst>
                                      </p:cBhvr>
                                      <p:by>
                                        <p:hsl h="0" s="-70588" l="0"/>
                                      </p:by>
                                    </p:animClr>
                                    <p:set>
                                      <p:cBhvr>
                                        <p:cTn id="29" dur="500" fill="hold"/>
                                        <p:tgtEl>
                                          <p:spTgt spid="3"/>
                                        </p:tgtEl>
                                        <p:attrNameLst>
                                          <p:attrName>fill.type</p:attrName>
                                        </p:attrNameLst>
                                      </p:cBhvr>
                                      <p:to>
                                        <p:strVal val="solid"/>
                                      </p:to>
                                    </p:set>
                                  </p:childTnLst>
                                </p:cTn>
                              </p:par>
                              <p:par>
                                <p:cTn id="30" presetID="22" presetClass="entr" presetSubtype="8"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a:t>Step 3:  Idea evaluation</a:t>
            </a:r>
            <a:endParaRPr lang="en-US" dirty="0"/>
          </a:p>
        </p:txBody>
      </p:sp>
      <p:sp>
        <p:nvSpPr>
          <p:cNvPr id="20" name="AutoShape 3"/>
          <p:cNvSpPr>
            <a:spLocks noChangeArrowheads="1"/>
          </p:cNvSpPr>
          <p:nvPr/>
        </p:nvSpPr>
        <p:spPr bwMode="auto">
          <a:xfrm>
            <a:off x="228600" y="1295400"/>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latin typeface="Arial" charset="0"/>
                <a:cs typeface="Arial" charset="0"/>
              </a:rPr>
              <a:t>1. Idea generation</a:t>
            </a:r>
          </a:p>
        </p:txBody>
      </p:sp>
      <p:sp>
        <p:nvSpPr>
          <p:cNvPr id="23" name="AutoShape 4"/>
          <p:cNvSpPr>
            <a:spLocks noChangeArrowheads="1"/>
          </p:cNvSpPr>
          <p:nvPr/>
        </p:nvSpPr>
        <p:spPr bwMode="auto">
          <a:xfrm>
            <a:off x="1600200" y="2247900"/>
            <a:ext cx="2590800" cy="7620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2"/>
                </a:solidFill>
                <a:latin typeface="Arial" charset="0"/>
                <a:cs typeface="Arial" charset="0"/>
              </a:rPr>
              <a:t>2. Screening</a:t>
            </a:r>
          </a:p>
        </p:txBody>
      </p:sp>
      <p:sp>
        <p:nvSpPr>
          <p:cNvPr id="24" name="AutoShape 5"/>
          <p:cNvSpPr>
            <a:spLocks noChangeArrowheads="1"/>
          </p:cNvSpPr>
          <p:nvPr/>
        </p:nvSpPr>
        <p:spPr bwMode="auto">
          <a:xfrm>
            <a:off x="2971800" y="3200400"/>
            <a:ext cx="2590800" cy="762000"/>
          </a:xfrm>
          <a:prstGeom prst="roundRect">
            <a:avLst>
              <a:gd name="adj" fmla="val 500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274320" rIns="274320" anchor="ctr"/>
          <a:lstStyle/>
          <a:p>
            <a:pPr>
              <a:defRPr/>
            </a:pPr>
            <a:r>
              <a:rPr lang="en-US" sz="2000" b="1" dirty="0">
                <a:latin typeface="Arial" charset="0"/>
                <a:cs typeface="Arial" charset="0"/>
              </a:rPr>
              <a:t>3. Idea evaluation</a:t>
            </a:r>
          </a:p>
        </p:txBody>
      </p:sp>
      <p:sp>
        <p:nvSpPr>
          <p:cNvPr id="25" name="AutoShape 6"/>
          <p:cNvSpPr>
            <a:spLocks noChangeArrowheads="1"/>
          </p:cNvSpPr>
          <p:nvPr/>
        </p:nvSpPr>
        <p:spPr bwMode="auto">
          <a:xfrm>
            <a:off x="4419600" y="4152900"/>
            <a:ext cx="2590800" cy="7620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charset="0"/>
                <a:cs typeface="Arial" charset="0"/>
              </a:rPr>
              <a:t>4.Development</a:t>
            </a:r>
          </a:p>
        </p:txBody>
      </p:sp>
      <p:sp>
        <p:nvSpPr>
          <p:cNvPr id="26" name="AutoShape 7"/>
          <p:cNvSpPr>
            <a:spLocks noChangeArrowheads="1"/>
          </p:cNvSpPr>
          <p:nvPr/>
        </p:nvSpPr>
        <p:spPr bwMode="auto">
          <a:xfrm>
            <a:off x="5715000" y="5105400"/>
            <a:ext cx="2590800" cy="76200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latin typeface="Arial" charset="0"/>
                <a:cs typeface="Arial" charset="0"/>
              </a:rPr>
              <a:t>5. Commercial-ization</a:t>
            </a:r>
          </a:p>
        </p:txBody>
      </p:sp>
      <p:sp>
        <p:nvSpPr>
          <p:cNvPr id="37896" name="AutoShape 8"/>
          <p:cNvSpPr>
            <a:spLocks noChangeArrowheads="1"/>
          </p:cNvSpPr>
          <p:nvPr/>
        </p:nvSpPr>
        <p:spPr bwMode="auto">
          <a:xfrm rot="10800000" flipH="1">
            <a:off x="990600" y="21336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7897" name="AutoShape 9"/>
          <p:cNvSpPr>
            <a:spLocks noChangeArrowheads="1"/>
          </p:cNvSpPr>
          <p:nvPr/>
        </p:nvSpPr>
        <p:spPr bwMode="auto">
          <a:xfrm rot="10800000" flipH="1">
            <a:off x="2362200" y="30480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7898" name="AutoShape 10"/>
          <p:cNvSpPr>
            <a:spLocks noChangeArrowheads="1"/>
          </p:cNvSpPr>
          <p:nvPr/>
        </p:nvSpPr>
        <p:spPr bwMode="auto">
          <a:xfrm rot="10800000" flipH="1">
            <a:off x="3810000" y="40386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7899" name="AutoShape 11"/>
          <p:cNvSpPr>
            <a:spLocks noChangeArrowheads="1"/>
          </p:cNvSpPr>
          <p:nvPr/>
        </p:nvSpPr>
        <p:spPr bwMode="auto">
          <a:xfrm rot="10800000" flipH="1">
            <a:off x="5105400" y="49530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grpSp>
        <p:nvGrpSpPr>
          <p:cNvPr id="2" name="Group 12"/>
          <p:cNvGrpSpPr>
            <a:grpSpLocks/>
          </p:cNvGrpSpPr>
          <p:nvPr/>
        </p:nvGrpSpPr>
        <p:grpSpPr bwMode="auto">
          <a:xfrm>
            <a:off x="2116137" y="2133600"/>
            <a:ext cx="3827463" cy="3810000"/>
            <a:chOff x="325" y="1008"/>
            <a:chExt cx="2411" cy="2400"/>
          </a:xfrm>
          <a:effectLst>
            <a:outerShdw blurRad="63500" sx="102000" sy="102000" algn="ctr" rotWithShape="0">
              <a:prstClr val="black">
                <a:alpha val="40000"/>
              </a:prstClr>
            </a:outerShdw>
          </a:effectLst>
        </p:grpSpPr>
        <p:sp>
          <p:nvSpPr>
            <p:cNvPr id="33" name="AutoShape 13"/>
            <p:cNvSpPr>
              <a:spLocks noChangeArrowheads="1"/>
            </p:cNvSpPr>
            <p:nvPr/>
          </p:nvSpPr>
          <p:spPr bwMode="auto">
            <a:xfrm>
              <a:off x="336" y="1104"/>
              <a:ext cx="2400" cy="2304"/>
            </a:xfrm>
            <a:prstGeom prst="roundRect">
              <a:avLst>
                <a:gd name="adj" fmla="val 8616"/>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marL="173038" indent="-173038" algn="l">
                <a:buFontTx/>
                <a:buChar char="•"/>
                <a:defRPr/>
              </a:pPr>
              <a:endParaRPr lang="en-US" sz="2400" b="1" dirty="0">
                <a:solidFill>
                  <a:schemeClr val="bg1"/>
                </a:solidFill>
                <a:latin typeface="Arial" charset="0"/>
                <a:cs typeface="Arial" charset="0"/>
              </a:endParaRPr>
            </a:p>
            <a:p>
              <a:pPr marL="173038" indent="-173038" algn="l">
                <a:buFontTx/>
                <a:buChar char="•"/>
                <a:defRPr/>
              </a:pPr>
              <a:endParaRPr lang="en-US" sz="2400" b="1" dirty="0">
                <a:solidFill>
                  <a:schemeClr val="bg1"/>
                </a:solidFill>
                <a:latin typeface="Arial" charset="0"/>
                <a:cs typeface="Arial" charset="0"/>
              </a:endParaRPr>
            </a:p>
            <a:p>
              <a:pPr marL="173038" indent="-173038" algn="l">
                <a:buFontTx/>
                <a:buChar char="•"/>
                <a:defRPr/>
              </a:pPr>
              <a:r>
                <a:rPr lang="en-US" sz="2400" b="1" dirty="0">
                  <a:latin typeface="Arial" charset="0"/>
                  <a:cs typeface="Arial" charset="0"/>
                </a:rPr>
                <a:t>Concept testing</a:t>
              </a:r>
            </a:p>
            <a:p>
              <a:pPr marL="173038" indent="-173038" algn="l">
                <a:buFontTx/>
                <a:buChar char="•"/>
                <a:defRPr/>
              </a:pPr>
              <a:r>
                <a:rPr lang="en-US" sz="2400" b="1" dirty="0">
                  <a:latin typeface="Arial" charset="0"/>
                  <a:cs typeface="Arial" charset="0"/>
                </a:rPr>
                <a:t>Reactions from customers</a:t>
              </a:r>
            </a:p>
            <a:p>
              <a:pPr marL="173038" indent="-173038" algn="l">
                <a:buFontTx/>
                <a:buChar char="•"/>
                <a:defRPr/>
              </a:pPr>
              <a:r>
                <a:rPr lang="en-US" sz="2400" b="1" dirty="0">
                  <a:latin typeface="Arial" charset="0"/>
                  <a:cs typeface="Arial" charset="0"/>
                </a:rPr>
                <a:t>Rough estimates of costs, sales, and profits</a:t>
              </a:r>
            </a:p>
          </p:txBody>
        </p:sp>
        <p:sp>
          <p:nvSpPr>
            <p:cNvPr id="34" name="AutoShape 14"/>
            <p:cNvSpPr>
              <a:spLocks noChangeArrowheads="1"/>
            </p:cNvSpPr>
            <p:nvPr/>
          </p:nvSpPr>
          <p:spPr bwMode="auto">
            <a:xfrm>
              <a:off x="325" y="1008"/>
              <a:ext cx="2400" cy="48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400" b="1" dirty="0">
                  <a:latin typeface="Arial" charset="0"/>
                  <a:cs typeface="Arial" charset="0"/>
                </a:rPr>
                <a:t>3. Idea Evaluation</a:t>
              </a:r>
            </a:p>
          </p:txBody>
        </p:sp>
      </p:grpSp>
    </p:spTree>
    <p:custDataLst>
      <p:tags r:id="rId1"/>
    </p:custDataLst>
    <p:extLst>
      <p:ext uri="{BB962C8B-B14F-4D97-AF65-F5344CB8AC3E}">
        <p14:creationId xmlns:p14="http://schemas.microsoft.com/office/powerpoint/2010/main" val="34445274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26"/>
                                        </p:tgtEl>
                                        <p:attrNameLst>
                                          <p:attrName>style.color</p:attrName>
                                        </p:attrNameLst>
                                      </p:cBhvr>
                                      <p:by>
                                        <p:hsl h="0" s="-70588" l="0"/>
                                      </p:by>
                                    </p:animClr>
                                    <p:animClr clrSpc="hsl" dir="cw">
                                      <p:cBhvr>
                                        <p:cTn id="7" dur="500" fill="hold"/>
                                        <p:tgtEl>
                                          <p:spTgt spid="26"/>
                                        </p:tgtEl>
                                        <p:attrNameLst>
                                          <p:attrName>fillcolor</p:attrName>
                                        </p:attrNameLst>
                                      </p:cBhvr>
                                      <p:by>
                                        <p:hsl h="0" s="-70588" l="0"/>
                                      </p:by>
                                    </p:animClr>
                                    <p:animClr clrSpc="hsl" dir="cw">
                                      <p:cBhvr>
                                        <p:cTn id="8" dur="500" fill="hold"/>
                                        <p:tgtEl>
                                          <p:spTgt spid="26"/>
                                        </p:tgtEl>
                                        <p:attrNameLst>
                                          <p:attrName>stroke.color</p:attrName>
                                        </p:attrNameLst>
                                      </p:cBhvr>
                                      <p:by>
                                        <p:hsl h="0" s="-70588" l="0"/>
                                      </p:by>
                                    </p:animClr>
                                    <p:set>
                                      <p:cBhvr>
                                        <p:cTn id="9" dur="500" fill="hold"/>
                                        <p:tgtEl>
                                          <p:spTgt spid="26"/>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25"/>
                                        </p:tgtEl>
                                        <p:attrNameLst>
                                          <p:attrName>style.color</p:attrName>
                                        </p:attrNameLst>
                                      </p:cBhvr>
                                      <p:by>
                                        <p:hsl h="0" s="-70588" l="0"/>
                                      </p:by>
                                    </p:animClr>
                                    <p:animClr clrSpc="hsl" dir="cw">
                                      <p:cBhvr>
                                        <p:cTn id="12" dur="500" fill="hold"/>
                                        <p:tgtEl>
                                          <p:spTgt spid="25"/>
                                        </p:tgtEl>
                                        <p:attrNameLst>
                                          <p:attrName>fillcolor</p:attrName>
                                        </p:attrNameLst>
                                      </p:cBhvr>
                                      <p:by>
                                        <p:hsl h="0" s="-70588" l="0"/>
                                      </p:by>
                                    </p:animClr>
                                    <p:animClr clrSpc="hsl" dir="cw">
                                      <p:cBhvr>
                                        <p:cTn id="13" dur="500" fill="hold"/>
                                        <p:tgtEl>
                                          <p:spTgt spid="25"/>
                                        </p:tgtEl>
                                        <p:attrNameLst>
                                          <p:attrName>stroke.color</p:attrName>
                                        </p:attrNameLst>
                                      </p:cBhvr>
                                      <p:by>
                                        <p:hsl h="0" s="-70588" l="0"/>
                                      </p:by>
                                    </p:animClr>
                                    <p:set>
                                      <p:cBhvr>
                                        <p:cTn id="14" dur="500" fill="hold"/>
                                        <p:tgtEl>
                                          <p:spTgt spid="25"/>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24"/>
                                        </p:tgtEl>
                                        <p:attrNameLst>
                                          <p:attrName>style.color</p:attrName>
                                        </p:attrNameLst>
                                      </p:cBhvr>
                                      <p:by>
                                        <p:hsl h="0" s="-70588" l="0"/>
                                      </p:by>
                                    </p:animClr>
                                    <p:animClr clrSpc="hsl" dir="cw">
                                      <p:cBhvr>
                                        <p:cTn id="17" dur="500" fill="hold"/>
                                        <p:tgtEl>
                                          <p:spTgt spid="24"/>
                                        </p:tgtEl>
                                        <p:attrNameLst>
                                          <p:attrName>fillcolor</p:attrName>
                                        </p:attrNameLst>
                                      </p:cBhvr>
                                      <p:by>
                                        <p:hsl h="0" s="-70588" l="0"/>
                                      </p:by>
                                    </p:animClr>
                                    <p:animClr clrSpc="hsl" dir="cw">
                                      <p:cBhvr>
                                        <p:cTn id="18" dur="500" fill="hold"/>
                                        <p:tgtEl>
                                          <p:spTgt spid="24"/>
                                        </p:tgtEl>
                                        <p:attrNameLst>
                                          <p:attrName>stroke.color</p:attrName>
                                        </p:attrNameLst>
                                      </p:cBhvr>
                                      <p:by>
                                        <p:hsl h="0" s="-70588" l="0"/>
                                      </p:by>
                                    </p:animClr>
                                    <p:set>
                                      <p:cBhvr>
                                        <p:cTn id="19" dur="500" fill="hold"/>
                                        <p:tgtEl>
                                          <p:spTgt spid="24"/>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23"/>
                                        </p:tgtEl>
                                        <p:attrNameLst>
                                          <p:attrName>style.color</p:attrName>
                                        </p:attrNameLst>
                                      </p:cBhvr>
                                      <p:by>
                                        <p:hsl h="0" s="-70588" l="0"/>
                                      </p:by>
                                    </p:animClr>
                                    <p:animClr clrSpc="hsl" dir="cw">
                                      <p:cBhvr>
                                        <p:cTn id="22" dur="500" fill="hold"/>
                                        <p:tgtEl>
                                          <p:spTgt spid="23"/>
                                        </p:tgtEl>
                                        <p:attrNameLst>
                                          <p:attrName>fillcolor</p:attrName>
                                        </p:attrNameLst>
                                      </p:cBhvr>
                                      <p:by>
                                        <p:hsl h="0" s="-70588" l="0"/>
                                      </p:by>
                                    </p:animClr>
                                    <p:animClr clrSpc="hsl" dir="cw">
                                      <p:cBhvr>
                                        <p:cTn id="23" dur="500" fill="hold"/>
                                        <p:tgtEl>
                                          <p:spTgt spid="23"/>
                                        </p:tgtEl>
                                        <p:attrNameLst>
                                          <p:attrName>stroke.color</p:attrName>
                                        </p:attrNameLst>
                                      </p:cBhvr>
                                      <p:by>
                                        <p:hsl h="0" s="-70588" l="0"/>
                                      </p:by>
                                    </p:animClr>
                                    <p:set>
                                      <p:cBhvr>
                                        <p:cTn id="24" dur="500" fill="hold"/>
                                        <p:tgtEl>
                                          <p:spTgt spid="23"/>
                                        </p:tgtEl>
                                        <p:attrNameLst>
                                          <p:attrName>fill.type</p:attrName>
                                        </p:attrNameLst>
                                      </p:cBhvr>
                                      <p:to>
                                        <p:strVal val="solid"/>
                                      </p:to>
                                    </p:set>
                                  </p:childTnLst>
                                </p:cTn>
                              </p:par>
                              <p:par>
                                <p:cTn id="25" presetID="25" presetClass="emph" presetSubtype="0" fill="hold" grpId="0" nodeType="withEffect">
                                  <p:stCondLst>
                                    <p:cond delay="0"/>
                                  </p:stCondLst>
                                  <p:childTnLst>
                                    <p:animClr clrSpc="hsl" dir="cw">
                                      <p:cBhvr override="childStyle">
                                        <p:cTn id="26" dur="500" fill="hold"/>
                                        <p:tgtEl>
                                          <p:spTgt spid="20"/>
                                        </p:tgtEl>
                                        <p:attrNameLst>
                                          <p:attrName>style.color</p:attrName>
                                        </p:attrNameLst>
                                      </p:cBhvr>
                                      <p:by>
                                        <p:hsl h="0" s="-70588" l="0"/>
                                      </p:by>
                                    </p:animClr>
                                    <p:animClr clrSpc="hsl" dir="cw">
                                      <p:cBhvr>
                                        <p:cTn id="27" dur="500" fill="hold"/>
                                        <p:tgtEl>
                                          <p:spTgt spid="20"/>
                                        </p:tgtEl>
                                        <p:attrNameLst>
                                          <p:attrName>fillcolor</p:attrName>
                                        </p:attrNameLst>
                                      </p:cBhvr>
                                      <p:by>
                                        <p:hsl h="0" s="-70588" l="0"/>
                                      </p:by>
                                    </p:animClr>
                                    <p:animClr clrSpc="hsl" dir="cw">
                                      <p:cBhvr>
                                        <p:cTn id="28" dur="500" fill="hold"/>
                                        <p:tgtEl>
                                          <p:spTgt spid="20"/>
                                        </p:tgtEl>
                                        <p:attrNameLst>
                                          <p:attrName>stroke.color</p:attrName>
                                        </p:attrNameLst>
                                      </p:cBhvr>
                                      <p:by>
                                        <p:hsl h="0" s="-70588" l="0"/>
                                      </p:by>
                                    </p:animClr>
                                    <p:set>
                                      <p:cBhvr>
                                        <p:cTn id="29" dur="500" fill="hold"/>
                                        <p:tgtEl>
                                          <p:spTgt spid="20"/>
                                        </p:tgtEl>
                                        <p:attrNameLst>
                                          <p:attrName>fill.type</p:attrName>
                                        </p:attrNameLst>
                                      </p:cBhvr>
                                      <p:to>
                                        <p:strVal val="solid"/>
                                      </p:to>
                                    </p:set>
                                  </p:childTnLst>
                                </p:cTn>
                              </p:par>
                              <p:par>
                                <p:cTn id="30" presetID="22" presetClass="entr" presetSubtype="8"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25"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Title 14"/>
          <p:cNvSpPr>
            <a:spLocks noGrp="1"/>
          </p:cNvSpPr>
          <p:nvPr>
            <p:ph type="title"/>
          </p:nvPr>
        </p:nvSpPr>
        <p:spPr/>
        <p:txBody>
          <a:bodyPr/>
          <a:lstStyle/>
          <a:p>
            <a:r>
              <a:rPr lang="en-US" altLang="en-US" dirty="0"/>
              <a:t>Step 4:  Development</a:t>
            </a:r>
            <a:endParaRPr lang="en-US" dirty="0"/>
          </a:p>
        </p:txBody>
      </p:sp>
      <p:sp>
        <p:nvSpPr>
          <p:cNvPr id="40" name="AutoShape 3"/>
          <p:cNvSpPr>
            <a:spLocks noChangeArrowheads="1"/>
          </p:cNvSpPr>
          <p:nvPr/>
        </p:nvSpPr>
        <p:spPr bwMode="auto">
          <a:xfrm>
            <a:off x="228600" y="1219200"/>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1. Idea generation</a:t>
            </a:r>
          </a:p>
        </p:txBody>
      </p:sp>
      <p:sp>
        <p:nvSpPr>
          <p:cNvPr id="41" name="AutoShape 4"/>
          <p:cNvSpPr>
            <a:spLocks noChangeArrowheads="1"/>
          </p:cNvSpPr>
          <p:nvPr/>
        </p:nvSpPr>
        <p:spPr bwMode="auto">
          <a:xfrm>
            <a:off x="1600200" y="2171700"/>
            <a:ext cx="2590800" cy="7620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2. Screening</a:t>
            </a:r>
          </a:p>
        </p:txBody>
      </p:sp>
      <p:sp>
        <p:nvSpPr>
          <p:cNvPr id="42" name="AutoShape 5"/>
          <p:cNvSpPr>
            <a:spLocks noChangeArrowheads="1"/>
          </p:cNvSpPr>
          <p:nvPr/>
        </p:nvSpPr>
        <p:spPr bwMode="auto">
          <a:xfrm>
            <a:off x="2971800" y="3124200"/>
            <a:ext cx="2590800" cy="7620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3. Idea evaluation</a:t>
            </a:r>
          </a:p>
        </p:txBody>
      </p:sp>
      <p:sp>
        <p:nvSpPr>
          <p:cNvPr id="43" name="AutoShape 6"/>
          <p:cNvSpPr>
            <a:spLocks noChangeArrowheads="1"/>
          </p:cNvSpPr>
          <p:nvPr/>
        </p:nvSpPr>
        <p:spPr bwMode="auto">
          <a:xfrm>
            <a:off x="4419600" y="4076700"/>
            <a:ext cx="2590800" cy="7620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4.Development</a:t>
            </a:r>
          </a:p>
        </p:txBody>
      </p:sp>
      <p:sp>
        <p:nvSpPr>
          <p:cNvPr id="44" name="AutoShape 7"/>
          <p:cNvSpPr>
            <a:spLocks noChangeArrowheads="1"/>
          </p:cNvSpPr>
          <p:nvPr/>
        </p:nvSpPr>
        <p:spPr bwMode="auto">
          <a:xfrm>
            <a:off x="5715000" y="5029200"/>
            <a:ext cx="2590800" cy="76200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solidFill>
                  <a:schemeClr val="tx1"/>
                </a:solidFill>
                <a:latin typeface="Arial" charset="0"/>
                <a:cs typeface="Arial" charset="0"/>
              </a:rPr>
              <a:t>5. Commercial-ization</a:t>
            </a:r>
          </a:p>
        </p:txBody>
      </p:sp>
      <p:sp>
        <p:nvSpPr>
          <p:cNvPr id="38920" name="AutoShape 8"/>
          <p:cNvSpPr>
            <a:spLocks noChangeArrowheads="1"/>
          </p:cNvSpPr>
          <p:nvPr/>
        </p:nvSpPr>
        <p:spPr bwMode="auto">
          <a:xfrm rot="10800000" flipH="1">
            <a:off x="990600" y="20574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8921" name="AutoShape 9"/>
          <p:cNvSpPr>
            <a:spLocks noChangeArrowheads="1"/>
          </p:cNvSpPr>
          <p:nvPr/>
        </p:nvSpPr>
        <p:spPr bwMode="auto">
          <a:xfrm rot="10800000" flipH="1">
            <a:off x="2362200" y="29718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8922" name="AutoShape 10"/>
          <p:cNvSpPr>
            <a:spLocks noChangeArrowheads="1"/>
          </p:cNvSpPr>
          <p:nvPr/>
        </p:nvSpPr>
        <p:spPr bwMode="auto">
          <a:xfrm rot="10800000" flipH="1">
            <a:off x="3810000" y="39624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8923" name="AutoShape 11"/>
          <p:cNvSpPr>
            <a:spLocks noChangeArrowheads="1"/>
          </p:cNvSpPr>
          <p:nvPr/>
        </p:nvSpPr>
        <p:spPr bwMode="auto">
          <a:xfrm rot="10800000" flipH="1">
            <a:off x="5105400" y="48768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grpSp>
        <p:nvGrpSpPr>
          <p:cNvPr id="2" name="Group 12"/>
          <p:cNvGrpSpPr>
            <a:grpSpLocks/>
          </p:cNvGrpSpPr>
          <p:nvPr/>
        </p:nvGrpSpPr>
        <p:grpSpPr bwMode="auto">
          <a:xfrm>
            <a:off x="3581400" y="2552700"/>
            <a:ext cx="3810000" cy="3695700"/>
            <a:chOff x="336" y="1008"/>
            <a:chExt cx="2400" cy="2328"/>
          </a:xfrm>
          <a:effectLst>
            <a:outerShdw blurRad="63500" sx="102000" sy="102000" algn="ctr" rotWithShape="0">
              <a:prstClr val="black">
                <a:alpha val="40000"/>
              </a:prstClr>
            </a:outerShdw>
          </a:effectLst>
        </p:grpSpPr>
        <p:sp>
          <p:nvSpPr>
            <p:cNvPr id="50" name="AutoShape 13"/>
            <p:cNvSpPr>
              <a:spLocks noChangeArrowheads="1"/>
            </p:cNvSpPr>
            <p:nvPr/>
          </p:nvSpPr>
          <p:spPr bwMode="auto">
            <a:xfrm>
              <a:off x="336" y="1032"/>
              <a:ext cx="2400" cy="2304"/>
            </a:xfrm>
            <a:prstGeom prst="roundRect">
              <a:avLst>
                <a:gd name="adj" fmla="val 8616"/>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marL="173038" indent="-173038" algn="l">
                <a:buFontTx/>
                <a:buChar char="•"/>
                <a:defRPr/>
              </a:pPr>
              <a:endParaRPr lang="en-US" sz="2400" b="1" dirty="0">
                <a:solidFill>
                  <a:schemeClr val="tx1"/>
                </a:solidFill>
                <a:latin typeface="Arial" charset="0"/>
                <a:cs typeface="Arial" charset="0"/>
              </a:endParaRPr>
            </a:p>
            <a:p>
              <a:pPr marL="173038" indent="-173038" algn="l">
                <a:buFontTx/>
                <a:buChar char="•"/>
                <a:defRPr/>
              </a:pPr>
              <a:endParaRPr lang="en-US" sz="2400" b="1" dirty="0">
                <a:solidFill>
                  <a:schemeClr val="tx1"/>
                </a:solidFill>
                <a:latin typeface="Arial" charset="0"/>
                <a:cs typeface="Arial" charset="0"/>
              </a:endParaRPr>
            </a:p>
            <a:p>
              <a:pPr marL="173038" indent="-173038" algn="l">
                <a:buFontTx/>
                <a:buChar char="•"/>
                <a:defRPr/>
              </a:pPr>
              <a:r>
                <a:rPr lang="en-US" sz="2400" b="1" dirty="0">
                  <a:solidFill>
                    <a:schemeClr val="tx1"/>
                  </a:solidFill>
                  <a:latin typeface="Arial" charset="0"/>
                  <a:cs typeface="Arial" charset="0"/>
                </a:rPr>
                <a:t>R&amp;D</a:t>
              </a:r>
            </a:p>
            <a:p>
              <a:pPr marL="173038" indent="-173038" algn="l">
                <a:buFontTx/>
                <a:buChar char="•"/>
                <a:defRPr/>
              </a:pPr>
              <a:r>
                <a:rPr lang="en-US" sz="2400" b="1" dirty="0">
                  <a:solidFill>
                    <a:schemeClr val="tx1"/>
                  </a:solidFill>
                  <a:latin typeface="Arial" charset="0"/>
                  <a:cs typeface="Arial" charset="0"/>
                </a:rPr>
                <a:t>Develop prototype</a:t>
              </a:r>
            </a:p>
            <a:p>
              <a:pPr marL="173038" indent="-173038" algn="l">
                <a:buFontTx/>
                <a:buChar char="•"/>
                <a:defRPr/>
              </a:pPr>
              <a:r>
                <a:rPr lang="en-US" sz="2400" b="1" dirty="0">
                  <a:solidFill>
                    <a:schemeClr val="tx1"/>
                  </a:solidFill>
                  <a:latin typeface="Arial" charset="0"/>
                  <a:cs typeface="Arial" charset="0"/>
                </a:rPr>
                <a:t>Test marketing mix</a:t>
              </a:r>
            </a:p>
            <a:p>
              <a:pPr marL="173038" indent="-173038" algn="l">
                <a:buFontTx/>
                <a:buChar char="•"/>
                <a:defRPr/>
              </a:pPr>
              <a:r>
                <a:rPr lang="en-US" sz="2400" b="1" dirty="0">
                  <a:solidFill>
                    <a:schemeClr val="tx1"/>
                  </a:solidFill>
                  <a:latin typeface="Arial" charset="0"/>
                  <a:cs typeface="Arial" charset="0"/>
                </a:rPr>
                <a:t>Revise plans as needed</a:t>
              </a:r>
            </a:p>
            <a:p>
              <a:pPr marL="173038" indent="-173038" algn="l">
                <a:buFontTx/>
                <a:buChar char="•"/>
                <a:defRPr/>
              </a:pPr>
              <a:r>
                <a:rPr lang="en-US" sz="2400" b="1" dirty="0">
                  <a:solidFill>
                    <a:schemeClr val="tx1"/>
                  </a:solidFill>
                  <a:latin typeface="Arial" charset="0"/>
                  <a:cs typeface="Arial" charset="0"/>
                </a:rPr>
                <a:t>ROI estimate</a:t>
              </a:r>
            </a:p>
          </p:txBody>
        </p:sp>
        <p:sp>
          <p:nvSpPr>
            <p:cNvPr id="51" name="AutoShape 14"/>
            <p:cNvSpPr>
              <a:spLocks noChangeArrowheads="1"/>
            </p:cNvSpPr>
            <p:nvPr/>
          </p:nvSpPr>
          <p:spPr bwMode="auto">
            <a:xfrm>
              <a:off x="336" y="1008"/>
              <a:ext cx="2400" cy="48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400" b="1" dirty="0">
                  <a:solidFill>
                    <a:schemeClr val="tx1"/>
                  </a:solidFill>
                  <a:latin typeface="Arial" charset="0"/>
                  <a:cs typeface="Arial" charset="0"/>
                </a:rPr>
                <a:t>4. Development</a:t>
              </a:r>
            </a:p>
          </p:txBody>
        </p:sp>
      </p:grpSp>
    </p:spTree>
    <p:custDataLst>
      <p:tags r:id="rId1"/>
    </p:custDataLst>
    <p:extLst>
      <p:ext uri="{BB962C8B-B14F-4D97-AF65-F5344CB8AC3E}">
        <p14:creationId xmlns:p14="http://schemas.microsoft.com/office/powerpoint/2010/main" val="200589251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44"/>
                                        </p:tgtEl>
                                        <p:attrNameLst>
                                          <p:attrName>style.color</p:attrName>
                                        </p:attrNameLst>
                                      </p:cBhvr>
                                      <p:by>
                                        <p:hsl h="0" s="-70588" l="0"/>
                                      </p:by>
                                    </p:animClr>
                                    <p:animClr clrSpc="hsl" dir="cw">
                                      <p:cBhvr>
                                        <p:cTn id="7" dur="500" fill="hold"/>
                                        <p:tgtEl>
                                          <p:spTgt spid="44"/>
                                        </p:tgtEl>
                                        <p:attrNameLst>
                                          <p:attrName>fillcolor</p:attrName>
                                        </p:attrNameLst>
                                      </p:cBhvr>
                                      <p:by>
                                        <p:hsl h="0" s="-70588" l="0"/>
                                      </p:by>
                                    </p:animClr>
                                    <p:animClr clrSpc="hsl" dir="cw">
                                      <p:cBhvr>
                                        <p:cTn id="8" dur="500" fill="hold"/>
                                        <p:tgtEl>
                                          <p:spTgt spid="44"/>
                                        </p:tgtEl>
                                        <p:attrNameLst>
                                          <p:attrName>stroke.color</p:attrName>
                                        </p:attrNameLst>
                                      </p:cBhvr>
                                      <p:by>
                                        <p:hsl h="0" s="-70588" l="0"/>
                                      </p:by>
                                    </p:animClr>
                                    <p:set>
                                      <p:cBhvr>
                                        <p:cTn id="9" dur="500" fill="hold"/>
                                        <p:tgtEl>
                                          <p:spTgt spid="44"/>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43"/>
                                        </p:tgtEl>
                                        <p:attrNameLst>
                                          <p:attrName>style.color</p:attrName>
                                        </p:attrNameLst>
                                      </p:cBhvr>
                                      <p:by>
                                        <p:hsl h="0" s="-70588" l="0"/>
                                      </p:by>
                                    </p:animClr>
                                    <p:animClr clrSpc="hsl" dir="cw">
                                      <p:cBhvr>
                                        <p:cTn id="12" dur="500" fill="hold"/>
                                        <p:tgtEl>
                                          <p:spTgt spid="43"/>
                                        </p:tgtEl>
                                        <p:attrNameLst>
                                          <p:attrName>fillcolor</p:attrName>
                                        </p:attrNameLst>
                                      </p:cBhvr>
                                      <p:by>
                                        <p:hsl h="0" s="-70588" l="0"/>
                                      </p:by>
                                    </p:animClr>
                                    <p:animClr clrSpc="hsl" dir="cw">
                                      <p:cBhvr>
                                        <p:cTn id="13" dur="500" fill="hold"/>
                                        <p:tgtEl>
                                          <p:spTgt spid="43"/>
                                        </p:tgtEl>
                                        <p:attrNameLst>
                                          <p:attrName>stroke.color</p:attrName>
                                        </p:attrNameLst>
                                      </p:cBhvr>
                                      <p:by>
                                        <p:hsl h="0" s="-70588" l="0"/>
                                      </p:by>
                                    </p:animClr>
                                    <p:set>
                                      <p:cBhvr>
                                        <p:cTn id="14" dur="500" fill="hold"/>
                                        <p:tgtEl>
                                          <p:spTgt spid="43"/>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42"/>
                                        </p:tgtEl>
                                        <p:attrNameLst>
                                          <p:attrName>style.color</p:attrName>
                                        </p:attrNameLst>
                                      </p:cBhvr>
                                      <p:by>
                                        <p:hsl h="0" s="-70588" l="0"/>
                                      </p:by>
                                    </p:animClr>
                                    <p:animClr clrSpc="hsl" dir="cw">
                                      <p:cBhvr>
                                        <p:cTn id="17" dur="500" fill="hold"/>
                                        <p:tgtEl>
                                          <p:spTgt spid="42"/>
                                        </p:tgtEl>
                                        <p:attrNameLst>
                                          <p:attrName>fillcolor</p:attrName>
                                        </p:attrNameLst>
                                      </p:cBhvr>
                                      <p:by>
                                        <p:hsl h="0" s="-70588" l="0"/>
                                      </p:by>
                                    </p:animClr>
                                    <p:animClr clrSpc="hsl" dir="cw">
                                      <p:cBhvr>
                                        <p:cTn id="18" dur="500" fill="hold"/>
                                        <p:tgtEl>
                                          <p:spTgt spid="42"/>
                                        </p:tgtEl>
                                        <p:attrNameLst>
                                          <p:attrName>stroke.color</p:attrName>
                                        </p:attrNameLst>
                                      </p:cBhvr>
                                      <p:by>
                                        <p:hsl h="0" s="-70588" l="0"/>
                                      </p:by>
                                    </p:animClr>
                                    <p:set>
                                      <p:cBhvr>
                                        <p:cTn id="19" dur="500" fill="hold"/>
                                        <p:tgtEl>
                                          <p:spTgt spid="42"/>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41"/>
                                        </p:tgtEl>
                                        <p:attrNameLst>
                                          <p:attrName>style.color</p:attrName>
                                        </p:attrNameLst>
                                      </p:cBhvr>
                                      <p:by>
                                        <p:hsl h="0" s="-70588" l="0"/>
                                      </p:by>
                                    </p:animClr>
                                    <p:animClr clrSpc="hsl" dir="cw">
                                      <p:cBhvr>
                                        <p:cTn id="22" dur="500" fill="hold"/>
                                        <p:tgtEl>
                                          <p:spTgt spid="41"/>
                                        </p:tgtEl>
                                        <p:attrNameLst>
                                          <p:attrName>fillcolor</p:attrName>
                                        </p:attrNameLst>
                                      </p:cBhvr>
                                      <p:by>
                                        <p:hsl h="0" s="-70588" l="0"/>
                                      </p:by>
                                    </p:animClr>
                                    <p:animClr clrSpc="hsl" dir="cw">
                                      <p:cBhvr>
                                        <p:cTn id="23" dur="500" fill="hold"/>
                                        <p:tgtEl>
                                          <p:spTgt spid="41"/>
                                        </p:tgtEl>
                                        <p:attrNameLst>
                                          <p:attrName>stroke.color</p:attrName>
                                        </p:attrNameLst>
                                      </p:cBhvr>
                                      <p:by>
                                        <p:hsl h="0" s="-70588" l="0"/>
                                      </p:by>
                                    </p:animClr>
                                    <p:set>
                                      <p:cBhvr>
                                        <p:cTn id="24" dur="500" fill="hold"/>
                                        <p:tgtEl>
                                          <p:spTgt spid="41"/>
                                        </p:tgtEl>
                                        <p:attrNameLst>
                                          <p:attrName>fill.type</p:attrName>
                                        </p:attrNameLst>
                                      </p:cBhvr>
                                      <p:to>
                                        <p:strVal val="solid"/>
                                      </p:to>
                                    </p:set>
                                  </p:childTnLst>
                                </p:cTn>
                              </p:par>
                              <p:par>
                                <p:cTn id="25" presetID="25" presetClass="emph" presetSubtype="0" fill="hold" grpId="0" nodeType="withEffect">
                                  <p:stCondLst>
                                    <p:cond delay="0"/>
                                  </p:stCondLst>
                                  <p:childTnLst>
                                    <p:animClr clrSpc="hsl" dir="cw">
                                      <p:cBhvr override="childStyle">
                                        <p:cTn id="26" dur="500" fill="hold"/>
                                        <p:tgtEl>
                                          <p:spTgt spid="40"/>
                                        </p:tgtEl>
                                        <p:attrNameLst>
                                          <p:attrName>style.color</p:attrName>
                                        </p:attrNameLst>
                                      </p:cBhvr>
                                      <p:by>
                                        <p:hsl h="0" s="-70588" l="0"/>
                                      </p:by>
                                    </p:animClr>
                                    <p:animClr clrSpc="hsl" dir="cw">
                                      <p:cBhvr>
                                        <p:cTn id="27" dur="500" fill="hold"/>
                                        <p:tgtEl>
                                          <p:spTgt spid="40"/>
                                        </p:tgtEl>
                                        <p:attrNameLst>
                                          <p:attrName>fillcolor</p:attrName>
                                        </p:attrNameLst>
                                      </p:cBhvr>
                                      <p:by>
                                        <p:hsl h="0" s="-70588" l="0"/>
                                      </p:by>
                                    </p:animClr>
                                    <p:animClr clrSpc="hsl" dir="cw">
                                      <p:cBhvr>
                                        <p:cTn id="28" dur="500" fill="hold"/>
                                        <p:tgtEl>
                                          <p:spTgt spid="40"/>
                                        </p:tgtEl>
                                        <p:attrNameLst>
                                          <p:attrName>stroke.color</p:attrName>
                                        </p:attrNameLst>
                                      </p:cBhvr>
                                      <p:by>
                                        <p:hsl h="0" s="-70588" l="0"/>
                                      </p:by>
                                    </p:animClr>
                                    <p:set>
                                      <p:cBhvr>
                                        <p:cTn id="29" dur="500" fill="hold"/>
                                        <p:tgtEl>
                                          <p:spTgt spid="40"/>
                                        </p:tgtEl>
                                        <p:attrNameLst>
                                          <p:attrName>fill.type</p:attrName>
                                        </p:attrNameLst>
                                      </p:cBhvr>
                                      <p:to>
                                        <p:strVal val="solid"/>
                                      </p:to>
                                    </p:set>
                                  </p:childTnLst>
                                </p:cTn>
                              </p:par>
                              <p:par>
                                <p:cTn id="30" presetID="22" presetClass="entr" presetSubtype="8"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4"/>
          <p:cNvSpPr>
            <a:spLocks noGrp="1"/>
          </p:cNvSpPr>
          <p:nvPr>
            <p:ph type="title"/>
          </p:nvPr>
        </p:nvSpPr>
        <p:spPr/>
        <p:txBody>
          <a:bodyPr/>
          <a:lstStyle/>
          <a:p>
            <a:r>
              <a:rPr lang="en-US" altLang="en-US" dirty="0"/>
              <a:t>Step 5:  Commercialization</a:t>
            </a:r>
            <a:endParaRPr lang="en-US" dirty="0"/>
          </a:p>
        </p:txBody>
      </p:sp>
      <p:sp>
        <p:nvSpPr>
          <p:cNvPr id="16" name="AutoShape 3"/>
          <p:cNvSpPr>
            <a:spLocks noChangeArrowheads="1"/>
          </p:cNvSpPr>
          <p:nvPr/>
        </p:nvSpPr>
        <p:spPr bwMode="auto">
          <a:xfrm>
            <a:off x="152400" y="1143000"/>
            <a:ext cx="2590800" cy="762000"/>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2000" b="1" dirty="0">
                <a:latin typeface="Arial" charset="0"/>
                <a:cs typeface="Arial" charset="0"/>
              </a:rPr>
              <a:t>1. Idea generation</a:t>
            </a:r>
          </a:p>
        </p:txBody>
      </p:sp>
      <p:sp>
        <p:nvSpPr>
          <p:cNvPr id="17" name="AutoShape 4"/>
          <p:cNvSpPr>
            <a:spLocks noChangeArrowheads="1"/>
          </p:cNvSpPr>
          <p:nvPr/>
        </p:nvSpPr>
        <p:spPr bwMode="auto">
          <a:xfrm>
            <a:off x="1524000" y="2095500"/>
            <a:ext cx="2590800" cy="7620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a:defRPr/>
            </a:pPr>
            <a:r>
              <a:rPr lang="en-US" sz="2000" b="1" dirty="0">
                <a:solidFill>
                  <a:schemeClr val="tx2"/>
                </a:solidFill>
                <a:latin typeface="Arial" charset="0"/>
                <a:cs typeface="Arial" charset="0"/>
              </a:rPr>
              <a:t>2. Screening</a:t>
            </a:r>
          </a:p>
        </p:txBody>
      </p:sp>
      <p:sp>
        <p:nvSpPr>
          <p:cNvPr id="18" name="AutoShape 5"/>
          <p:cNvSpPr>
            <a:spLocks noChangeArrowheads="1"/>
          </p:cNvSpPr>
          <p:nvPr/>
        </p:nvSpPr>
        <p:spPr bwMode="auto">
          <a:xfrm>
            <a:off x="2895600" y="3048000"/>
            <a:ext cx="2590800" cy="7620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a:defRPr/>
            </a:pPr>
            <a:r>
              <a:rPr lang="en-US" sz="2000" b="1" dirty="0">
                <a:latin typeface="Arial" charset="0"/>
                <a:cs typeface="Arial" charset="0"/>
              </a:rPr>
              <a:t>3. Idea evaluation</a:t>
            </a:r>
          </a:p>
        </p:txBody>
      </p:sp>
      <p:sp>
        <p:nvSpPr>
          <p:cNvPr id="19" name="AutoShape 6"/>
          <p:cNvSpPr>
            <a:spLocks noChangeArrowheads="1"/>
          </p:cNvSpPr>
          <p:nvPr/>
        </p:nvSpPr>
        <p:spPr bwMode="auto">
          <a:xfrm>
            <a:off x="4343400" y="4000500"/>
            <a:ext cx="2590800" cy="7620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charset="0"/>
                <a:cs typeface="Arial" charset="0"/>
              </a:rPr>
              <a:t>4.Development</a:t>
            </a:r>
          </a:p>
        </p:txBody>
      </p:sp>
      <p:sp>
        <p:nvSpPr>
          <p:cNvPr id="20" name="AutoShape 7"/>
          <p:cNvSpPr>
            <a:spLocks noChangeArrowheads="1"/>
          </p:cNvSpPr>
          <p:nvPr/>
        </p:nvSpPr>
        <p:spPr bwMode="auto">
          <a:xfrm>
            <a:off x="5638800" y="4953000"/>
            <a:ext cx="2590800" cy="76200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a:defRPr/>
            </a:pPr>
            <a:r>
              <a:rPr lang="en-US" sz="2000" b="1" dirty="0">
                <a:latin typeface="Arial" charset="0"/>
                <a:cs typeface="Arial" charset="0"/>
              </a:rPr>
              <a:t>5. Commercial-ization</a:t>
            </a:r>
          </a:p>
        </p:txBody>
      </p:sp>
      <p:sp>
        <p:nvSpPr>
          <p:cNvPr id="39944" name="AutoShape 8"/>
          <p:cNvSpPr>
            <a:spLocks noChangeArrowheads="1"/>
          </p:cNvSpPr>
          <p:nvPr/>
        </p:nvSpPr>
        <p:spPr bwMode="auto">
          <a:xfrm rot="10800000" flipH="1">
            <a:off x="914400" y="19812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9945" name="AutoShape 9"/>
          <p:cNvSpPr>
            <a:spLocks noChangeArrowheads="1"/>
          </p:cNvSpPr>
          <p:nvPr/>
        </p:nvSpPr>
        <p:spPr bwMode="auto">
          <a:xfrm rot="10800000" flipH="1">
            <a:off x="2286000" y="28956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9946" name="AutoShape 10"/>
          <p:cNvSpPr>
            <a:spLocks noChangeArrowheads="1"/>
          </p:cNvSpPr>
          <p:nvPr/>
        </p:nvSpPr>
        <p:spPr bwMode="auto">
          <a:xfrm rot="10800000" flipH="1">
            <a:off x="3733800" y="38862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sp>
        <p:nvSpPr>
          <p:cNvPr id="39947" name="AutoShape 11"/>
          <p:cNvSpPr>
            <a:spLocks noChangeArrowheads="1"/>
          </p:cNvSpPr>
          <p:nvPr/>
        </p:nvSpPr>
        <p:spPr bwMode="auto">
          <a:xfrm rot="10800000" flipH="1">
            <a:off x="5029200" y="4800600"/>
            <a:ext cx="6096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p>
        </p:txBody>
      </p:sp>
      <p:grpSp>
        <p:nvGrpSpPr>
          <p:cNvPr id="2" name="Group 12"/>
          <p:cNvGrpSpPr>
            <a:grpSpLocks/>
          </p:cNvGrpSpPr>
          <p:nvPr/>
        </p:nvGrpSpPr>
        <p:grpSpPr bwMode="auto">
          <a:xfrm>
            <a:off x="4800600" y="1981200"/>
            <a:ext cx="3429000" cy="4191000"/>
            <a:chOff x="336" y="1008"/>
            <a:chExt cx="2400" cy="2328"/>
          </a:xfrm>
        </p:grpSpPr>
        <p:sp>
          <p:nvSpPr>
            <p:cNvPr id="26" name="AutoShape 13"/>
            <p:cNvSpPr>
              <a:spLocks noChangeArrowheads="1"/>
            </p:cNvSpPr>
            <p:nvPr/>
          </p:nvSpPr>
          <p:spPr bwMode="auto">
            <a:xfrm>
              <a:off x="336" y="1032"/>
              <a:ext cx="2400" cy="2304"/>
            </a:xfrm>
            <a:prstGeom prst="roundRect">
              <a:avLst>
                <a:gd name="adj" fmla="val 8616"/>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marL="173038" indent="-173038" algn="l">
                <a:buFontTx/>
                <a:buChar char="•"/>
                <a:defRPr/>
              </a:pPr>
              <a:endParaRPr lang="en-US" sz="2400" b="1" dirty="0">
                <a:solidFill>
                  <a:schemeClr val="bg1"/>
                </a:solidFill>
                <a:latin typeface="Arial" charset="0"/>
                <a:cs typeface="Arial" charset="0"/>
              </a:endParaRPr>
            </a:p>
            <a:p>
              <a:pPr marL="173038" indent="-173038" algn="l">
                <a:buFontTx/>
                <a:buChar char="•"/>
                <a:defRPr/>
              </a:pPr>
              <a:endParaRPr lang="en-US" sz="2400" b="1" dirty="0">
                <a:latin typeface="Arial" charset="0"/>
                <a:cs typeface="Arial" charset="0"/>
              </a:endParaRPr>
            </a:p>
            <a:p>
              <a:pPr marL="173038" indent="-173038" algn="l">
                <a:buFontTx/>
                <a:buChar char="•"/>
                <a:defRPr/>
              </a:pPr>
              <a:r>
                <a:rPr lang="en-US" sz="2400" b="1" dirty="0">
                  <a:latin typeface="Arial" charset="0"/>
                  <a:cs typeface="Arial" charset="0"/>
                </a:rPr>
                <a:t>Finalize product and marketing plan</a:t>
              </a:r>
            </a:p>
            <a:p>
              <a:pPr marL="173038" indent="-173038" algn="l">
                <a:buFontTx/>
                <a:buChar char="•"/>
                <a:defRPr/>
              </a:pPr>
              <a:r>
                <a:rPr lang="en-US" sz="2400" b="1" dirty="0">
                  <a:latin typeface="Arial" charset="0"/>
                  <a:cs typeface="Arial" charset="0"/>
                </a:rPr>
                <a:t>Start production and marketing</a:t>
              </a:r>
            </a:p>
            <a:p>
              <a:pPr marL="173038" indent="-173038" algn="l">
                <a:buFontTx/>
                <a:buChar char="•"/>
                <a:defRPr/>
              </a:pPr>
              <a:r>
                <a:rPr lang="en-US" sz="2400" b="1" dirty="0">
                  <a:latin typeface="Arial" charset="0"/>
                  <a:cs typeface="Arial" charset="0"/>
                </a:rPr>
                <a:t>“Roll out” in select markets</a:t>
              </a:r>
            </a:p>
            <a:p>
              <a:pPr marL="173038" indent="-173038" algn="l">
                <a:buFontTx/>
                <a:buChar char="•"/>
                <a:defRPr/>
              </a:pPr>
              <a:r>
                <a:rPr lang="en-US" sz="2400" b="1" dirty="0">
                  <a:latin typeface="Arial" charset="0"/>
                  <a:cs typeface="Arial" charset="0"/>
                </a:rPr>
                <a:t>Final ROI estimate</a:t>
              </a:r>
            </a:p>
          </p:txBody>
        </p:sp>
        <p:sp>
          <p:nvSpPr>
            <p:cNvPr id="27" name="AutoShape 14"/>
            <p:cNvSpPr>
              <a:spLocks noChangeArrowheads="1"/>
            </p:cNvSpPr>
            <p:nvPr/>
          </p:nvSpPr>
          <p:spPr bwMode="auto">
            <a:xfrm>
              <a:off x="336" y="1008"/>
              <a:ext cx="2400" cy="48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1440" rIns="91440" anchor="ctr"/>
            <a:lstStyle/>
            <a:p>
              <a:pPr>
                <a:defRPr/>
              </a:pPr>
              <a:r>
                <a:rPr lang="en-US" sz="2400" b="1" dirty="0">
                  <a:latin typeface="Arial" charset="0"/>
                  <a:cs typeface="Arial" charset="0"/>
                </a:rPr>
                <a:t>5. Commercialization</a:t>
              </a:r>
            </a:p>
          </p:txBody>
        </p:sp>
      </p:grpSp>
    </p:spTree>
    <p:custDataLst>
      <p:tags r:id="rId1"/>
    </p:custDataLst>
    <p:extLst>
      <p:ext uri="{BB962C8B-B14F-4D97-AF65-F5344CB8AC3E}">
        <p14:creationId xmlns:p14="http://schemas.microsoft.com/office/powerpoint/2010/main" val="3939338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mph" presetSubtype="0" fill="hold" grpId="0" nodeType="afterEffect">
                                  <p:stCondLst>
                                    <p:cond delay="0"/>
                                  </p:stCondLst>
                                  <p:childTnLst>
                                    <p:animClr clrSpc="hsl" dir="cw">
                                      <p:cBhvr override="childStyle">
                                        <p:cTn id="6" dur="500" fill="hold"/>
                                        <p:tgtEl>
                                          <p:spTgt spid="20"/>
                                        </p:tgtEl>
                                        <p:attrNameLst>
                                          <p:attrName>style.color</p:attrName>
                                        </p:attrNameLst>
                                      </p:cBhvr>
                                      <p:by>
                                        <p:hsl h="0" s="-70588" l="0"/>
                                      </p:by>
                                    </p:animClr>
                                    <p:animClr clrSpc="hsl" dir="cw">
                                      <p:cBhvr>
                                        <p:cTn id="7" dur="500" fill="hold"/>
                                        <p:tgtEl>
                                          <p:spTgt spid="20"/>
                                        </p:tgtEl>
                                        <p:attrNameLst>
                                          <p:attrName>fillcolor</p:attrName>
                                        </p:attrNameLst>
                                      </p:cBhvr>
                                      <p:by>
                                        <p:hsl h="0" s="-70588" l="0"/>
                                      </p:by>
                                    </p:animClr>
                                    <p:animClr clrSpc="hsl" dir="cw">
                                      <p:cBhvr>
                                        <p:cTn id="8" dur="500" fill="hold"/>
                                        <p:tgtEl>
                                          <p:spTgt spid="20"/>
                                        </p:tgtEl>
                                        <p:attrNameLst>
                                          <p:attrName>stroke.color</p:attrName>
                                        </p:attrNameLst>
                                      </p:cBhvr>
                                      <p:by>
                                        <p:hsl h="0" s="-70588" l="0"/>
                                      </p:by>
                                    </p:animClr>
                                    <p:set>
                                      <p:cBhvr>
                                        <p:cTn id="9" dur="500" fill="hold"/>
                                        <p:tgtEl>
                                          <p:spTgt spid="20"/>
                                        </p:tgtEl>
                                        <p:attrNameLst>
                                          <p:attrName>fill.type</p:attrName>
                                        </p:attrNameLst>
                                      </p:cBhvr>
                                      <p:to>
                                        <p:strVal val="solid"/>
                                      </p:to>
                                    </p:set>
                                  </p:childTnLst>
                                </p:cTn>
                              </p:par>
                              <p:par>
                                <p:cTn id="10" presetID="25" presetClass="emph" presetSubtype="0" fill="hold" grpId="0" nodeType="withEffect">
                                  <p:stCondLst>
                                    <p:cond delay="0"/>
                                  </p:stCondLst>
                                  <p:childTnLst>
                                    <p:animClr clrSpc="hsl" dir="cw">
                                      <p:cBhvr override="childStyle">
                                        <p:cTn id="11" dur="500" fill="hold"/>
                                        <p:tgtEl>
                                          <p:spTgt spid="19"/>
                                        </p:tgtEl>
                                        <p:attrNameLst>
                                          <p:attrName>style.color</p:attrName>
                                        </p:attrNameLst>
                                      </p:cBhvr>
                                      <p:by>
                                        <p:hsl h="0" s="-70588" l="0"/>
                                      </p:by>
                                    </p:animClr>
                                    <p:animClr clrSpc="hsl" dir="cw">
                                      <p:cBhvr>
                                        <p:cTn id="12" dur="500" fill="hold"/>
                                        <p:tgtEl>
                                          <p:spTgt spid="19"/>
                                        </p:tgtEl>
                                        <p:attrNameLst>
                                          <p:attrName>fillcolor</p:attrName>
                                        </p:attrNameLst>
                                      </p:cBhvr>
                                      <p:by>
                                        <p:hsl h="0" s="-70588" l="0"/>
                                      </p:by>
                                    </p:animClr>
                                    <p:animClr clrSpc="hsl" dir="cw">
                                      <p:cBhvr>
                                        <p:cTn id="13" dur="500" fill="hold"/>
                                        <p:tgtEl>
                                          <p:spTgt spid="19"/>
                                        </p:tgtEl>
                                        <p:attrNameLst>
                                          <p:attrName>stroke.color</p:attrName>
                                        </p:attrNameLst>
                                      </p:cBhvr>
                                      <p:by>
                                        <p:hsl h="0" s="-70588" l="0"/>
                                      </p:by>
                                    </p:animClr>
                                    <p:set>
                                      <p:cBhvr>
                                        <p:cTn id="14" dur="500" fill="hold"/>
                                        <p:tgtEl>
                                          <p:spTgt spid="19"/>
                                        </p:tgtEl>
                                        <p:attrNameLst>
                                          <p:attrName>fill.type</p:attrName>
                                        </p:attrNameLst>
                                      </p:cBhvr>
                                      <p:to>
                                        <p:strVal val="solid"/>
                                      </p:to>
                                    </p:set>
                                  </p:childTnLst>
                                </p:cTn>
                              </p:par>
                              <p:par>
                                <p:cTn id="15" presetID="25" presetClass="emph" presetSubtype="0" fill="hold" grpId="0" nodeType="withEffect">
                                  <p:stCondLst>
                                    <p:cond delay="0"/>
                                  </p:stCondLst>
                                  <p:childTnLst>
                                    <p:animClr clrSpc="hsl" dir="cw">
                                      <p:cBhvr override="childStyle">
                                        <p:cTn id="16" dur="500" fill="hold"/>
                                        <p:tgtEl>
                                          <p:spTgt spid="18"/>
                                        </p:tgtEl>
                                        <p:attrNameLst>
                                          <p:attrName>style.color</p:attrName>
                                        </p:attrNameLst>
                                      </p:cBhvr>
                                      <p:by>
                                        <p:hsl h="0" s="-70588" l="0"/>
                                      </p:by>
                                    </p:animClr>
                                    <p:animClr clrSpc="hsl" dir="cw">
                                      <p:cBhvr>
                                        <p:cTn id="17" dur="500" fill="hold"/>
                                        <p:tgtEl>
                                          <p:spTgt spid="18"/>
                                        </p:tgtEl>
                                        <p:attrNameLst>
                                          <p:attrName>fillcolor</p:attrName>
                                        </p:attrNameLst>
                                      </p:cBhvr>
                                      <p:by>
                                        <p:hsl h="0" s="-70588" l="0"/>
                                      </p:by>
                                    </p:animClr>
                                    <p:animClr clrSpc="hsl" dir="cw">
                                      <p:cBhvr>
                                        <p:cTn id="18" dur="500" fill="hold"/>
                                        <p:tgtEl>
                                          <p:spTgt spid="18"/>
                                        </p:tgtEl>
                                        <p:attrNameLst>
                                          <p:attrName>stroke.color</p:attrName>
                                        </p:attrNameLst>
                                      </p:cBhvr>
                                      <p:by>
                                        <p:hsl h="0" s="-70588" l="0"/>
                                      </p:by>
                                    </p:animClr>
                                    <p:set>
                                      <p:cBhvr>
                                        <p:cTn id="19" dur="500" fill="hold"/>
                                        <p:tgtEl>
                                          <p:spTgt spid="18"/>
                                        </p:tgtEl>
                                        <p:attrNameLst>
                                          <p:attrName>fill.type</p:attrName>
                                        </p:attrNameLst>
                                      </p:cBhvr>
                                      <p:to>
                                        <p:strVal val="solid"/>
                                      </p:to>
                                    </p:set>
                                  </p:childTnLst>
                                </p:cTn>
                              </p:par>
                              <p:par>
                                <p:cTn id="20" presetID="25" presetClass="emph" presetSubtype="0" fill="hold" grpId="0" nodeType="withEffect">
                                  <p:stCondLst>
                                    <p:cond delay="0"/>
                                  </p:stCondLst>
                                  <p:childTnLst>
                                    <p:animClr clrSpc="hsl" dir="cw">
                                      <p:cBhvr override="childStyle">
                                        <p:cTn id="21" dur="500" fill="hold"/>
                                        <p:tgtEl>
                                          <p:spTgt spid="17"/>
                                        </p:tgtEl>
                                        <p:attrNameLst>
                                          <p:attrName>style.color</p:attrName>
                                        </p:attrNameLst>
                                      </p:cBhvr>
                                      <p:by>
                                        <p:hsl h="0" s="-70588" l="0"/>
                                      </p:by>
                                    </p:animClr>
                                    <p:animClr clrSpc="hsl" dir="cw">
                                      <p:cBhvr>
                                        <p:cTn id="22" dur="500" fill="hold"/>
                                        <p:tgtEl>
                                          <p:spTgt spid="17"/>
                                        </p:tgtEl>
                                        <p:attrNameLst>
                                          <p:attrName>fillcolor</p:attrName>
                                        </p:attrNameLst>
                                      </p:cBhvr>
                                      <p:by>
                                        <p:hsl h="0" s="-70588" l="0"/>
                                      </p:by>
                                    </p:animClr>
                                    <p:animClr clrSpc="hsl" dir="cw">
                                      <p:cBhvr>
                                        <p:cTn id="23" dur="500" fill="hold"/>
                                        <p:tgtEl>
                                          <p:spTgt spid="17"/>
                                        </p:tgtEl>
                                        <p:attrNameLst>
                                          <p:attrName>stroke.color</p:attrName>
                                        </p:attrNameLst>
                                      </p:cBhvr>
                                      <p:by>
                                        <p:hsl h="0" s="-70588" l="0"/>
                                      </p:by>
                                    </p:animClr>
                                    <p:set>
                                      <p:cBhvr>
                                        <p:cTn id="24" dur="500" fill="hold"/>
                                        <p:tgtEl>
                                          <p:spTgt spid="17"/>
                                        </p:tgtEl>
                                        <p:attrNameLst>
                                          <p:attrName>fill.type</p:attrName>
                                        </p:attrNameLst>
                                      </p:cBhvr>
                                      <p:to>
                                        <p:strVal val="solid"/>
                                      </p:to>
                                    </p:set>
                                  </p:childTnLst>
                                </p:cTn>
                              </p:par>
                              <p:par>
                                <p:cTn id="25" presetID="25" presetClass="emph" presetSubtype="0" fill="hold" grpId="0" nodeType="withEffect">
                                  <p:stCondLst>
                                    <p:cond delay="0"/>
                                  </p:stCondLst>
                                  <p:childTnLst>
                                    <p:animClr clrSpc="hsl" dir="cw">
                                      <p:cBhvr override="childStyle">
                                        <p:cTn id="26" dur="500" fill="hold"/>
                                        <p:tgtEl>
                                          <p:spTgt spid="16"/>
                                        </p:tgtEl>
                                        <p:attrNameLst>
                                          <p:attrName>style.color</p:attrName>
                                        </p:attrNameLst>
                                      </p:cBhvr>
                                      <p:by>
                                        <p:hsl h="0" s="-70588" l="0"/>
                                      </p:by>
                                    </p:animClr>
                                    <p:animClr clrSpc="hsl" dir="cw">
                                      <p:cBhvr>
                                        <p:cTn id="27" dur="500" fill="hold"/>
                                        <p:tgtEl>
                                          <p:spTgt spid="16"/>
                                        </p:tgtEl>
                                        <p:attrNameLst>
                                          <p:attrName>fillcolor</p:attrName>
                                        </p:attrNameLst>
                                      </p:cBhvr>
                                      <p:by>
                                        <p:hsl h="0" s="-70588" l="0"/>
                                      </p:by>
                                    </p:animClr>
                                    <p:animClr clrSpc="hsl" dir="cw">
                                      <p:cBhvr>
                                        <p:cTn id="28" dur="500" fill="hold"/>
                                        <p:tgtEl>
                                          <p:spTgt spid="16"/>
                                        </p:tgtEl>
                                        <p:attrNameLst>
                                          <p:attrName>stroke.color</p:attrName>
                                        </p:attrNameLst>
                                      </p:cBhvr>
                                      <p:by>
                                        <p:hsl h="0" s="-70588" l="0"/>
                                      </p:by>
                                    </p:animClr>
                                    <p:set>
                                      <p:cBhvr>
                                        <p:cTn id="29" dur="500" fill="hold"/>
                                        <p:tgtEl>
                                          <p:spTgt spid="16"/>
                                        </p:tgtEl>
                                        <p:attrNameLst>
                                          <p:attrName>fill.type</p:attrName>
                                        </p:attrNameLst>
                                      </p:cBhvr>
                                      <p:to>
                                        <p:strVal val="solid"/>
                                      </p:to>
                                    </p:set>
                                  </p:childTnLst>
                                </p:cTn>
                              </p:par>
                              <p:par>
                                <p:cTn id="30" presetID="22" presetClass="entr" presetSubtype="8"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Checking Your Knowledge</a:t>
            </a:r>
          </a:p>
        </p:txBody>
      </p:sp>
      <p:sp>
        <p:nvSpPr>
          <p:cNvPr id="40963" name="Rectangle 3"/>
          <p:cNvSpPr>
            <a:spLocks noGrp="1" noChangeArrowheads="1"/>
          </p:cNvSpPr>
          <p:nvPr>
            <p:ph idx="1"/>
          </p:nvPr>
        </p:nvSpPr>
        <p:spPr>
          <a:xfrm>
            <a:off x="457200" y="1295400"/>
            <a:ext cx="8229600" cy="5486400"/>
          </a:xfrm>
        </p:spPr>
        <p:txBody>
          <a:bodyPr>
            <a:normAutofit fontScale="77500" lnSpcReduction="20000"/>
          </a:bodyPr>
          <a:lstStyle/>
          <a:p>
            <a:pPr marL="65087" indent="0">
              <a:buNone/>
            </a:pPr>
            <a:r>
              <a:rPr lang="en-US" dirty="0"/>
              <a:t>Top management of a large company recently approached the dean of a major business school about starting a specialized MBA program for the company’s employees. After further discussions, the dean decided that the program did not fit well with the objectives and resources of the school, so the program was put on the “back burner” until conditions changed. The proposed MBA program was at what stage of the new-product development process when it was shelved?</a:t>
            </a:r>
          </a:p>
          <a:p>
            <a:pPr marL="0" indent="0">
              <a:buNone/>
            </a:pPr>
            <a:r>
              <a:rPr lang="en-US" dirty="0"/>
              <a:t>A.	Idea generation</a:t>
            </a:r>
          </a:p>
          <a:p>
            <a:pPr marL="0" indent="0">
              <a:buNone/>
            </a:pPr>
            <a:r>
              <a:rPr lang="en-US" dirty="0"/>
              <a:t>B.	Screening</a:t>
            </a:r>
          </a:p>
          <a:p>
            <a:pPr marL="0" indent="0">
              <a:buNone/>
            </a:pPr>
            <a:r>
              <a:rPr lang="en-US" dirty="0"/>
              <a:t>C.	Idea evaluation</a:t>
            </a:r>
          </a:p>
          <a:p>
            <a:pPr marL="0" indent="0">
              <a:buNone/>
            </a:pPr>
            <a:r>
              <a:rPr lang="en-US" dirty="0"/>
              <a:t>D.	Development</a:t>
            </a:r>
          </a:p>
          <a:p>
            <a:pPr marL="0" indent="0">
              <a:buNone/>
            </a:pPr>
            <a:r>
              <a:rPr lang="en-US" dirty="0"/>
              <a:t>E.	Commercialization</a:t>
            </a:r>
          </a:p>
        </p:txBody>
      </p:sp>
    </p:spTree>
    <p:custDataLst>
      <p:tags r:id="rId1"/>
    </p:custDataLst>
    <p:extLst>
      <p:ext uri="{BB962C8B-B14F-4D97-AF65-F5344CB8AC3E}">
        <p14:creationId xmlns:p14="http://schemas.microsoft.com/office/powerpoint/2010/main" val="721036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4"/>
          <p:cNvSpPr>
            <a:spLocks noGrp="1"/>
          </p:cNvSpPr>
          <p:nvPr>
            <p:ph type="title"/>
          </p:nvPr>
        </p:nvSpPr>
        <p:spPr>
          <a:xfrm>
            <a:off x="457200" y="76200"/>
            <a:ext cx="8229600" cy="1398587"/>
          </a:xfrm>
        </p:spPr>
        <p:txBody>
          <a:bodyPr>
            <a:normAutofit/>
          </a:bodyPr>
          <a:lstStyle/>
          <a:p>
            <a:r>
              <a:rPr lang="en-US" altLang="en-US" sz="3600" dirty="0"/>
              <a:t>New Product Development: A Total Company Effort (Exhibit 9-6)</a:t>
            </a:r>
            <a:endParaRPr lang="en-US" sz="3600" dirty="0"/>
          </a:p>
        </p:txBody>
      </p:sp>
      <p:grpSp>
        <p:nvGrpSpPr>
          <p:cNvPr id="2" name="Group 50"/>
          <p:cNvGrpSpPr>
            <a:grpSpLocks/>
          </p:cNvGrpSpPr>
          <p:nvPr/>
        </p:nvGrpSpPr>
        <p:grpSpPr bwMode="auto">
          <a:xfrm>
            <a:off x="3448050" y="3429000"/>
            <a:ext cx="2876550" cy="1143000"/>
            <a:chOff x="2172" y="2160"/>
            <a:chExt cx="1812" cy="720"/>
          </a:xfrm>
        </p:grpSpPr>
        <p:sp>
          <p:nvSpPr>
            <p:cNvPr id="42002" name="Line 46"/>
            <p:cNvSpPr>
              <a:spLocks noChangeShapeType="1"/>
            </p:cNvSpPr>
            <p:nvPr/>
          </p:nvSpPr>
          <p:spPr bwMode="auto">
            <a:xfrm>
              <a:off x="3648" y="2496"/>
              <a:ext cx="33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42003" name="AutoShape 29"/>
            <p:cNvSpPr>
              <a:spLocks noChangeArrowheads="1"/>
            </p:cNvSpPr>
            <p:nvPr/>
          </p:nvSpPr>
          <p:spPr bwMode="auto">
            <a:xfrm>
              <a:off x="2172" y="2160"/>
              <a:ext cx="1512" cy="720"/>
            </a:xfrm>
            <a:prstGeom prst="roundRect">
              <a:avLst>
                <a:gd name="adj" fmla="val 2125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91440" rIns="91440" anchor="ctr"/>
            <a:lstStyle/>
            <a:p>
              <a:r>
                <a:rPr lang="en-US" sz="2000" b="1" dirty="0">
                  <a:latin typeface="Arial" pitchFamily="34" charset="0"/>
                  <a:cs typeface="Arial" pitchFamily="34" charset="0"/>
                </a:rPr>
                <a:t>A basis for superior customer value</a:t>
              </a:r>
            </a:p>
          </p:txBody>
        </p:sp>
      </p:grpSp>
      <p:sp>
        <p:nvSpPr>
          <p:cNvPr id="41988" name="AutoShape 42"/>
          <p:cNvSpPr>
            <a:spLocks noChangeArrowheads="1"/>
          </p:cNvSpPr>
          <p:nvPr/>
        </p:nvSpPr>
        <p:spPr bwMode="auto">
          <a:xfrm>
            <a:off x="6324600" y="3429000"/>
            <a:ext cx="2400300" cy="1143000"/>
          </a:xfrm>
          <a:prstGeom prst="roundRect">
            <a:avLst>
              <a:gd name="adj" fmla="val 21250"/>
            </a:avLst>
          </a:prstGeom>
          <a:solidFill>
            <a:schemeClr val="tx1"/>
          </a:solidFill>
          <a:ln>
            <a:noFill/>
            <a:headEnd/>
            <a:tailEnd/>
          </a:ln>
        </p:spPr>
        <p:style>
          <a:lnRef idx="2">
            <a:schemeClr val="dk1">
              <a:shade val="50000"/>
            </a:schemeClr>
          </a:lnRef>
          <a:fillRef idx="1">
            <a:schemeClr val="dk1"/>
          </a:fillRef>
          <a:effectRef idx="0">
            <a:schemeClr val="dk1"/>
          </a:effectRef>
          <a:fontRef idx="minor">
            <a:schemeClr val="lt1"/>
          </a:fontRef>
        </p:style>
        <p:txBody>
          <a:bodyPr lIns="274320" rIns="274320" anchor="ctr"/>
          <a:lstStyle/>
          <a:p>
            <a:r>
              <a:rPr lang="en-US" sz="2000" b="1" dirty="0">
                <a:solidFill>
                  <a:schemeClr val="bg1"/>
                </a:solidFill>
                <a:latin typeface="Arial" pitchFamily="34" charset="0"/>
                <a:cs typeface="Arial" pitchFamily="34" charset="0"/>
              </a:rPr>
              <a:t>New-product success</a:t>
            </a:r>
          </a:p>
        </p:txBody>
      </p:sp>
      <p:grpSp>
        <p:nvGrpSpPr>
          <p:cNvPr id="3" name="Group 52"/>
          <p:cNvGrpSpPr>
            <a:grpSpLocks/>
          </p:cNvGrpSpPr>
          <p:nvPr/>
        </p:nvGrpSpPr>
        <p:grpSpPr bwMode="auto">
          <a:xfrm>
            <a:off x="6324600" y="1600200"/>
            <a:ext cx="2400300" cy="1828800"/>
            <a:chOff x="3984" y="1008"/>
            <a:chExt cx="1512" cy="1152"/>
          </a:xfrm>
        </p:grpSpPr>
        <p:sp>
          <p:nvSpPr>
            <p:cNvPr id="42000" name="AutoShape 43"/>
            <p:cNvSpPr>
              <a:spLocks noChangeArrowheads="1"/>
            </p:cNvSpPr>
            <p:nvPr/>
          </p:nvSpPr>
          <p:spPr bwMode="auto">
            <a:xfrm>
              <a:off x="3984" y="1008"/>
              <a:ext cx="1512" cy="720"/>
            </a:xfrm>
            <a:prstGeom prst="roundRect">
              <a:avLst>
                <a:gd name="adj" fmla="val 2125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r>
                <a:rPr lang="en-US" sz="2000" b="1" dirty="0">
                  <a:latin typeface="Arial" pitchFamily="34" charset="0"/>
                  <a:cs typeface="Arial" pitchFamily="34" charset="0"/>
                </a:rPr>
                <a:t>Effective transition to regular operations</a:t>
              </a:r>
            </a:p>
          </p:txBody>
        </p:sp>
        <p:sp>
          <p:nvSpPr>
            <p:cNvPr id="42001" name="Line 44"/>
            <p:cNvSpPr>
              <a:spLocks noChangeShapeType="1"/>
            </p:cNvSpPr>
            <p:nvPr/>
          </p:nvSpPr>
          <p:spPr bwMode="auto">
            <a:xfrm>
              <a:off x="4740" y="1728"/>
              <a:ext cx="12" cy="43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sp>
        <p:nvSpPr>
          <p:cNvPr id="34" name="Line 37"/>
          <p:cNvSpPr>
            <a:spLocks noChangeShapeType="1"/>
          </p:cNvSpPr>
          <p:nvPr/>
        </p:nvSpPr>
        <p:spPr bwMode="auto">
          <a:xfrm>
            <a:off x="4648200" y="2743200"/>
            <a:ext cx="0" cy="685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nvGrpSpPr>
          <p:cNvPr id="4" name="Group 54"/>
          <p:cNvGrpSpPr>
            <a:grpSpLocks/>
          </p:cNvGrpSpPr>
          <p:nvPr/>
        </p:nvGrpSpPr>
        <p:grpSpPr bwMode="auto">
          <a:xfrm>
            <a:off x="3448050" y="1600200"/>
            <a:ext cx="2876550" cy="1143000"/>
            <a:chOff x="2172" y="1008"/>
            <a:chExt cx="1812" cy="720"/>
          </a:xfrm>
        </p:grpSpPr>
        <p:sp>
          <p:nvSpPr>
            <p:cNvPr id="41998" name="Line 34"/>
            <p:cNvSpPr>
              <a:spLocks noChangeShapeType="1"/>
            </p:cNvSpPr>
            <p:nvPr/>
          </p:nvSpPr>
          <p:spPr bwMode="auto">
            <a:xfrm>
              <a:off x="3648" y="1392"/>
              <a:ext cx="33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41999" name="AutoShape 30"/>
            <p:cNvSpPr>
              <a:spLocks noChangeArrowheads="1"/>
            </p:cNvSpPr>
            <p:nvPr/>
          </p:nvSpPr>
          <p:spPr bwMode="auto">
            <a:xfrm>
              <a:off x="2172" y="1008"/>
              <a:ext cx="1512" cy="720"/>
            </a:xfrm>
            <a:prstGeom prst="roundRect">
              <a:avLst>
                <a:gd name="adj" fmla="val 2125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r>
                <a:rPr lang="en-US" sz="2000" b="1" dirty="0">
                  <a:latin typeface="Arial" pitchFamily="34" charset="0"/>
                  <a:cs typeface="Arial" pitchFamily="34" charset="0"/>
                </a:rPr>
                <a:t>Complete marketing plan</a:t>
              </a:r>
            </a:p>
          </p:txBody>
        </p:sp>
      </p:grpSp>
      <p:grpSp>
        <p:nvGrpSpPr>
          <p:cNvPr id="5" name="Group 49"/>
          <p:cNvGrpSpPr>
            <a:grpSpLocks/>
          </p:cNvGrpSpPr>
          <p:nvPr/>
        </p:nvGrpSpPr>
        <p:grpSpPr bwMode="auto">
          <a:xfrm>
            <a:off x="3448050" y="4648200"/>
            <a:ext cx="2400300" cy="1752600"/>
            <a:chOff x="2172" y="2928"/>
            <a:chExt cx="1512" cy="1104"/>
          </a:xfrm>
        </p:grpSpPr>
        <p:sp>
          <p:nvSpPr>
            <p:cNvPr id="41996" name="AutoShape 26"/>
            <p:cNvSpPr>
              <a:spLocks noChangeArrowheads="1"/>
            </p:cNvSpPr>
            <p:nvPr/>
          </p:nvSpPr>
          <p:spPr bwMode="auto">
            <a:xfrm>
              <a:off x="2172" y="3312"/>
              <a:ext cx="1512" cy="720"/>
            </a:xfrm>
            <a:prstGeom prst="roundRect">
              <a:avLst>
                <a:gd name="adj" fmla="val 2125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r>
                <a:rPr lang="en-US" sz="2000" b="1" dirty="0">
                  <a:latin typeface="Arial" pitchFamily="34" charset="0"/>
                  <a:cs typeface="Arial" pitchFamily="34" charset="0"/>
                </a:rPr>
                <a:t>Effective design</a:t>
              </a:r>
            </a:p>
          </p:txBody>
        </p:sp>
        <p:sp>
          <p:nvSpPr>
            <p:cNvPr id="41997" name="Line 45"/>
            <p:cNvSpPr>
              <a:spLocks noChangeShapeType="1"/>
            </p:cNvSpPr>
            <p:nvPr/>
          </p:nvSpPr>
          <p:spPr bwMode="auto">
            <a:xfrm flipH="1" flipV="1">
              <a:off x="2928" y="2928"/>
              <a:ext cx="0" cy="38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6" name="Group 53"/>
          <p:cNvGrpSpPr>
            <a:grpSpLocks/>
          </p:cNvGrpSpPr>
          <p:nvPr/>
        </p:nvGrpSpPr>
        <p:grpSpPr bwMode="auto">
          <a:xfrm>
            <a:off x="152400" y="3352800"/>
            <a:ext cx="3276600" cy="1219200"/>
            <a:chOff x="96" y="2160"/>
            <a:chExt cx="2064" cy="768"/>
          </a:xfrm>
        </p:grpSpPr>
        <p:sp>
          <p:nvSpPr>
            <p:cNvPr id="41994" name="Line 47"/>
            <p:cNvSpPr>
              <a:spLocks noChangeShapeType="1"/>
            </p:cNvSpPr>
            <p:nvPr/>
          </p:nvSpPr>
          <p:spPr bwMode="auto">
            <a:xfrm>
              <a:off x="1824" y="2544"/>
              <a:ext cx="33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41995" name="AutoShape 32"/>
            <p:cNvSpPr>
              <a:spLocks noChangeArrowheads="1"/>
            </p:cNvSpPr>
            <p:nvPr/>
          </p:nvSpPr>
          <p:spPr bwMode="auto">
            <a:xfrm>
              <a:off x="96" y="2160"/>
              <a:ext cx="1776" cy="768"/>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Organized new-product development process</a:t>
              </a:r>
            </a:p>
          </p:txBody>
        </p:sp>
      </p:grpSp>
    </p:spTree>
    <p:custDataLst>
      <p:tags r:id="rId1"/>
    </p:custDataLst>
    <p:extLst>
      <p:ext uri="{BB962C8B-B14F-4D97-AF65-F5344CB8AC3E}">
        <p14:creationId xmlns:p14="http://schemas.microsoft.com/office/powerpoint/2010/main" val="182796134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nodeType="afterGroup">
                            <p:stCondLst>
                              <p:cond delay="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4"/>
          <p:cNvSpPr>
            <a:spLocks noGrp="1"/>
          </p:cNvSpPr>
          <p:nvPr>
            <p:ph type="title"/>
          </p:nvPr>
        </p:nvSpPr>
        <p:spPr>
          <a:xfrm>
            <a:off x="457200" y="76200"/>
            <a:ext cx="8229600" cy="1398587"/>
          </a:xfrm>
        </p:spPr>
        <p:txBody>
          <a:bodyPr>
            <a:normAutofit/>
          </a:bodyPr>
          <a:lstStyle/>
          <a:p>
            <a:r>
              <a:rPr lang="en-US" altLang="en-US" sz="3600" dirty="0"/>
              <a:t>New Product Development: A Total Company Effort (Exhibit 9-6)</a:t>
            </a:r>
            <a:endParaRPr lang="en-US" sz="3600" dirty="0"/>
          </a:p>
        </p:txBody>
      </p:sp>
      <p:sp>
        <p:nvSpPr>
          <p:cNvPr id="43011" name="AutoShape 10"/>
          <p:cNvSpPr>
            <a:spLocks noChangeArrowheads="1"/>
          </p:cNvSpPr>
          <p:nvPr/>
        </p:nvSpPr>
        <p:spPr bwMode="auto">
          <a:xfrm>
            <a:off x="3429000" y="3276600"/>
            <a:ext cx="5334000" cy="1143000"/>
          </a:xfrm>
          <a:prstGeom prst="roundRect">
            <a:avLst>
              <a:gd name="adj" fmla="val 2125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r>
              <a:rPr lang="en-US" sz="2200" b="1" dirty="0">
                <a:latin typeface="Arial" pitchFamily="34" charset="0"/>
                <a:cs typeface="Arial" pitchFamily="34" charset="0"/>
              </a:rPr>
              <a:t>Organized new-product development process</a:t>
            </a:r>
          </a:p>
        </p:txBody>
      </p:sp>
      <p:grpSp>
        <p:nvGrpSpPr>
          <p:cNvPr id="2" name="Group 19"/>
          <p:cNvGrpSpPr>
            <a:grpSpLocks/>
          </p:cNvGrpSpPr>
          <p:nvPr/>
        </p:nvGrpSpPr>
        <p:grpSpPr bwMode="auto">
          <a:xfrm>
            <a:off x="266700" y="1600200"/>
            <a:ext cx="3162300" cy="1828800"/>
            <a:chOff x="168" y="1008"/>
            <a:chExt cx="1992" cy="1152"/>
          </a:xfrm>
        </p:grpSpPr>
        <p:sp>
          <p:nvSpPr>
            <p:cNvPr id="43031" name="AutoShape 7"/>
            <p:cNvSpPr>
              <a:spLocks noChangeArrowheads="1"/>
            </p:cNvSpPr>
            <p:nvPr/>
          </p:nvSpPr>
          <p:spPr bwMode="auto">
            <a:xfrm>
              <a:off x="168" y="100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Top management support</a:t>
              </a:r>
            </a:p>
          </p:txBody>
        </p:sp>
        <p:sp>
          <p:nvSpPr>
            <p:cNvPr id="43032" name="Line 11"/>
            <p:cNvSpPr>
              <a:spLocks noChangeShapeType="1"/>
            </p:cNvSpPr>
            <p:nvPr/>
          </p:nvSpPr>
          <p:spPr bwMode="auto">
            <a:xfrm>
              <a:off x="1632" y="1728"/>
              <a:ext cx="528" cy="43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3" name="Group 18"/>
          <p:cNvGrpSpPr>
            <a:grpSpLocks/>
          </p:cNvGrpSpPr>
          <p:nvPr/>
        </p:nvGrpSpPr>
        <p:grpSpPr bwMode="auto">
          <a:xfrm>
            <a:off x="266700" y="3276600"/>
            <a:ext cx="3162300" cy="1143000"/>
            <a:chOff x="168" y="2064"/>
            <a:chExt cx="1992" cy="720"/>
          </a:xfrm>
        </p:grpSpPr>
        <p:sp>
          <p:nvSpPr>
            <p:cNvPr id="43029" name="AutoShape 3"/>
            <p:cNvSpPr>
              <a:spLocks noChangeArrowheads="1"/>
            </p:cNvSpPr>
            <p:nvPr/>
          </p:nvSpPr>
          <p:spPr bwMode="auto">
            <a:xfrm>
              <a:off x="168" y="2064"/>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Culture of innovation</a:t>
              </a:r>
            </a:p>
          </p:txBody>
        </p:sp>
        <p:sp>
          <p:nvSpPr>
            <p:cNvPr id="43030" name="Line 12"/>
            <p:cNvSpPr>
              <a:spLocks noChangeShapeType="1"/>
            </p:cNvSpPr>
            <p:nvPr/>
          </p:nvSpPr>
          <p:spPr bwMode="auto">
            <a:xfrm>
              <a:off x="1680" y="2448"/>
              <a:ext cx="48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4" name="Group 20"/>
          <p:cNvGrpSpPr>
            <a:grpSpLocks/>
          </p:cNvGrpSpPr>
          <p:nvPr/>
        </p:nvGrpSpPr>
        <p:grpSpPr bwMode="auto">
          <a:xfrm>
            <a:off x="266700" y="4419600"/>
            <a:ext cx="3238500" cy="1752600"/>
            <a:chOff x="168" y="2784"/>
            <a:chExt cx="2040" cy="1104"/>
          </a:xfrm>
        </p:grpSpPr>
        <p:sp>
          <p:nvSpPr>
            <p:cNvPr id="43027" name="AutoShape 4"/>
            <p:cNvSpPr>
              <a:spLocks noChangeArrowheads="1"/>
            </p:cNvSpPr>
            <p:nvPr/>
          </p:nvSpPr>
          <p:spPr bwMode="auto">
            <a:xfrm>
              <a:off x="168" y="316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Product champion with authority</a:t>
              </a:r>
            </a:p>
          </p:txBody>
        </p:sp>
        <p:sp>
          <p:nvSpPr>
            <p:cNvPr id="43028" name="Line 13"/>
            <p:cNvSpPr>
              <a:spLocks noChangeShapeType="1"/>
            </p:cNvSpPr>
            <p:nvPr/>
          </p:nvSpPr>
          <p:spPr bwMode="auto">
            <a:xfrm flipV="1">
              <a:off x="1680" y="2784"/>
              <a:ext cx="528"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5" name="Group 21"/>
          <p:cNvGrpSpPr>
            <a:grpSpLocks/>
          </p:cNvGrpSpPr>
          <p:nvPr/>
        </p:nvGrpSpPr>
        <p:grpSpPr bwMode="auto">
          <a:xfrm>
            <a:off x="3390900" y="1600200"/>
            <a:ext cx="2400300" cy="1676400"/>
            <a:chOff x="2136" y="1008"/>
            <a:chExt cx="1512" cy="1056"/>
          </a:xfrm>
        </p:grpSpPr>
        <p:sp>
          <p:nvSpPr>
            <p:cNvPr id="43025" name="AutoShape 8"/>
            <p:cNvSpPr>
              <a:spLocks noChangeArrowheads="1"/>
            </p:cNvSpPr>
            <p:nvPr/>
          </p:nvSpPr>
          <p:spPr bwMode="auto">
            <a:xfrm>
              <a:off x="2136" y="100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Cross-functional team</a:t>
              </a:r>
            </a:p>
          </p:txBody>
        </p:sp>
        <p:sp>
          <p:nvSpPr>
            <p:cNvPr id="43026" name="Line 14"/>
            <p:cNvSpPr>
              <a:spLocks noChangeShapeType="1"/>
            </p:cNvSpPr>
            <p:nvPr/>
          </p:nvSpPr>
          <p:spPr bwMode="auto">
            <a:xfrm>
              <a:off x="2880" y="1728"/>
              <a:ext cx="0" cy="33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6" name="Group 23"/>
          <p:cNvGrpSpPr>
            <a:grpSpLocks/>
          </p:cNvGrpSpPr>
          <p:nvPr/>
        </p:nvGrpSpPr>
        <p:grpSpPr bwMode="auto">
          <a:xfrm>
            <a:off x="5867400" y="1600200"/>
            <a:ext cx="2400300" cy="1676400"/>
            <a:chOff x="3696" y="1008"/>
            <a:chExt cx="1512" cy="1056"/>
          </a:xfrm>
        </p:grpSpPr>
        <p:sp>
          <p:nvSpPr>
            <p:cNvPr id="43023" name="AutoShape 9"/>
            <p:cNvSpPr>
              <a:spLocks noChangeArrowheads="1"/>
            </p:cNvSpPr>
            <p:nvPr/>
          </p:nvSpPr>
          <p:spPr bwMode="auto">
            <a:xfrm>
              <a:off x="3696" y="100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1440" rIns="91440" anchor="ctr"/>
            <a:lstStyle/>
            <a:p>
              <a:r>
                <a:rPr lang="en-US" sz="2000" b="1" dirty="0">
                  <a:latin typeface="Arial" pitchFamily="34" charset="0"/>
                  <a:cs typeface="Arial" pitchFamily="34" charset="0"/>
                </a:rPr>
                <a:t>Clear understanding of customer needs</a:t>
              </a:r>
            </a:p>
          </p:txBody>
        </p:sp>
        <p:sp>
          <p:nvSpPr>
            <p:cNvPr id="43024" name="Line 15"/>
            <p:cNvSpPr>
              <a:spLocks noChangeShapeType="1"/>
            </p:cNvSpPr>
            <p:nvPr/>
          </p:nvSpPr>
          <p:spPr bwMode="auto">
            <a:xfrm>
              <a:off x="4440" y="1728"/>
              <a:ext cx="0" cy="33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7" name="Group 24"/>
          <p:cNvGrpSpPr>
            <a:grpSpLocks/>
          </p:cNvGrpSpPr>
          <p:nvPr/>
        </p:nvGrpSpPr>
        <p:grpSpPr bwMode="auto">
          <a:xfrm>
            <a:off x="5867400" y="4419600"/>
            <a:ext cx="2400300" cy="1676400"/>
            <a:chOff x="3696" y="2832"/>
            <a:chExt cx="1512" cy="1056"/>
          </a:xfrm>
        </p:grpSpPr>
        <p:sp>
          <p:nvSpPr>
            <p:cNvPr id="43021" name="AutoShape 6"/>
            <p:cNvSpPr>
              <a:spLocks noChangeArrowheads="1"/>
            </p:cNvSpPr>
            <p:nvPr/>
          </p:nvSpPr>
          <p:spPr bwMode="auto">
            <a:xfrm>
              <a:off x="3696" y="316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900" b="1" dirty="0">
                  <a:latin typeface="Arial" pitchFamily="34" charset="0"/>
                  <a:cs typeface="Arial" pitchFamily="34" charset="0"/>
                </a:rPr>
                <a:t>Cost management (costs add value)</a:t>
              </a:r>
            </a:p>
          </p:txBody>
        </p:sp>
        <p:sp>
          <p:nvSpPr>
            <p:cNvPr id="43022" name="Line 16"/>
            <p:cNvSpPr>
              <a:spLocks noChangeShapeType="1"/>
            </p:cNvSpPr>
            <p:nvPr/>
          </p:nvSpPr>
          <p:spPr bwMode="auto">
            <a:xfrm flipV="1">
              <a:off x="4416" y="2832"/>
              <a:ext cx="0" cy="33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nvGrpSpPr>
          <p:cNvPr id="8" name="Group 22"/>
          <p:cNvGrpSpPr>
            <a:grpSpLocks/>
          </p:cNvGrpSpPr>
          <p:nvPr/>
        </p:nvGrpSpPr>
        <p:grpSpPr bwMode="auto">
          <a:xfrm>
            <a:off x="3390900" y="4419600"/>
            <a:ext cx="2400300" cy="1676400"/>
            <a:chOff x="2136" y="2832"/>
            <a:chExt cx="1512" cy="1056"/>
          </a:xfrm>
        </p:grpSpPr>
        <p:sp>
          <p:nvSpPr>
            <p:cNvPr id="43019" name="AutoShape 5"/>
            <p:cNvSpPr>
              <a:spLocks noChangeArrowheads="1"/>
            </p:cNvSpPr>
            <p:nvPr/>
          </p:nvSpPr>
          <p:spPr bwMode="auto">
            <a:xfrm>
              <a:off x="2136" y="3168"/>
              <a:ext cx="1512" cy="720"/>
            </a:xfrm>
            <a:prstGeom prst="roundRect">
              <a:avLst>
                <a:gd name="adj" fmla="val 2125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000" b="1" dirty="0">
                  <a:latin typeface="Arial" pitchFamily="34" charset="0"/>
                  <a:cs typeface="Arial" pitchFamily="34" charset="0"/>
                </a:rPr>
                <a:t>Timely development cycle</a:t>
              </a:r>
            </a:p>
          </p:txBody>
        </p:sp>
        <p:sp>
          <p:nvSpPr>
            <p:cNvPr id="43020" name="Line 17"/>
            <p:cNvSpPr>
              <a:spLocks noChangeShapeType="1"/>
            </p:cNvSpPr>
            <p:nvPr/>
          </p:nvSpPr>
          <p:spPr bwMode="auto">
            <a:xfrm flipV="1">
              <a:off x="2880" y="2832"/>
              <a:ext cx="0" cy="33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spTree>
    <p:custDataLst>
      <p:tags r:id="rId1"/>
    </p:custDataLst>
    <p:extLst>
      <p:ext uri="{BB962C8B-B14F-4D97-AF65-F5344CB8AC3E}">
        <p14:creationId xmlns:p14="http://schemas.microsoft.com/office/powerpoint/2010/main" val="186709023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77500" lnSpcReduction="20000"/>
          </a:bodyPr>
          <a:lstStyle/>
          <a:p>
            <a:pPr marL="65087" indent="0">
              <a:buNone/>
            </a:pPr>
            <a:r>
              <a:rPr lang="en-US" dirty="0"/>
              <a:t>Which of the following statements about new-product development is/are true?</a:t>
            </a:r>
          </a:p>
          <a:p>
            <a:endParaRPr lang="en-US" dirty="0"/>
          </a:p>
          <a:p>
            <a:pPr marL="0" indent="0">
              <a:buNone/>
            </a:pPr>
            <a:r>
              <a:rPr lang="en-US" dirty="0"/>
              <a:t>A.	The process should be informal to encourage 	innovation.</a:t>
            </a:r>
          </a:p>
          <a:p>
            <a:pPr marL="0" indent="0">
              <a:buNone/>
            </a:pPr>
            <a:r>
              <a:rPr lang="en-US" dirty="0"/>
              <a:t>B.	The greatest number of product ideas is in the 	idea evaluation stage.</a:t>
            </a:r>
          </a:p>
          <a:p>
            <a:pPr marL="0" indent="0">
              <a:buNone/>
            </a:pPr>
            <a:r>
              <a:rPr lang="en-US" dirty="0"/>
              <a:t>C.	The best criteria for evaluating new product ideas 	in the early stages is return on investment (ROI).</a:t>
            </a:r>
          </a:p>
          <a:p>
            <a:pPr marL="0" indent="0">
              <a:buNone/>
            </a:pPr>
            <a:r>
              <a:rPr lang="en-US" dirty="0"/>
              <a:t>D.	The process should have top management 	support.</a:t>
            </a:r>
          </a:p>
          <a:p>
            <a:pPr marL="0" indent="0">
              <a:buNone/>
            </a:pPr>
            <a:r>
              <a:rPr lang="en-US" dirty="0"/>
              <a:t>E.	All of the above statements are true.</a:t>
            </a:r>
          </a:p>
        </p:txBody>
      </p:sp>
    </p:spTree>
    <p:custDataLst>
      <p:tags r:id="rId1"/>
    </p:custDataLst>
    <p:extLst>
      <p:ext uri="{BB962C8B-B14F-4D97-AF65-F5344CB8AC3E}">
        <p14:creationId xmlns:p14="http://schemas.microsoft.com/office/powerpoint/2010/main" val="253221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14"/>
          <p:cNvSpPr>
            <a:spLocks noGrp="1"/>
          </p:cNvSpPr>
          <p:nvPr>
            <p:ph type="title"/>
          </p:nvPr>
        </p:nvSpPr>
        <p:spPr/>
        <p:txBody>
          <a:bodyPr/>
          <a:lstStyle/>
          <a:p>
            <a:r>
              <a:rPr lang="en-US" dirty="0"/>
              <a:t>Need for Product Managers</a:t>
            </a:r>
          </a:p>
        </p:txBody>
      </p:sp>
      <p:sp>
        <p:nvSpPr>
          <p:cNvPr id="26" name="Line 3"/>
          <p:cNvSpPr>
            <a:spLocks noChangeShapeType="1"/>
          </p:cNvSpPr>
          <p:nvPr/>
        </p:nvSpPr>
        <p:spPr bwMode="auto">
          <a:xfrm>
            <a:off x="3581400" y="33528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 name="AutoShape 4"/>
          <p:cNvSpPr>
            <a:spLocks noChangeArrowheads="1"/>
          </p:cNvSpPr>
          <p:nvPr/>
        </p:nvSpPr>
        <p:spPr bwMode="auto">
          <a:xfrm>
            <a:off x="4724400" y="28448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Common in Large Companies</a:t>
            </a:r>
          </a:p>
        </p:txBody>
      </p:sp>
      <p:sp>
        <p:nvSpPr>
          <p:cNvPr id="28" name="Line 7"/>
          <p:cNvSpPr>
            <a:spLocks noChangeShapeType="1"/>
          </p:cNvSpPr>
          <p:nvPr/>
        </p:nvSpPr>
        <p:spPr bwMode="auto">
          <a:xfrm flipV="1">
            <a:off x="3581400" y="17526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1" name="AutoShape 8"/>
          <p:cNvSpPr>
            <a:spLocks noChangeArrowheads="1"/>
          </p:cNvSpPr>
          <p:nvPr/>
        </p:nvSpPr>
        <p:spPr bwMode="auto">
          <a:xfrm>
            <a:off x="4724400" y="12954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Product/Brand Managers</a:t>
            </a:r>
          </a:p>
        </p:txBody>
      </p:sp>
      <p:sp>
        <p:nvSpPr>
          <p:cNvPr id="34" name="Line 11"/>
          <p:cNvSpPr>
            <a:spLocks noChangeShapeType="1"/>
          </p:cNvSpPr>
          <p:nvPr/>
        </p:nvSpPr>
        <p:spPr bwMode="auto">
          <a:xfrm>
            <a:off x="3581400" y="3352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7" name="AutoShape 12"/>
          <p:cNvSpPr>
            <a:spLocks noChangeArrowheads="1"/>
          </p:cNvSpPr>
          <p:nvPr/>
        </p:nvSpPr>
        <p:spPr bwMode="auto">
          <a:xfrm>
            <a:off x="4724400" y="44196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Some Are “Product Champions”</a:t>
            </a:r>
          </a:p>
        </p:txBody>
      </p:sp>
      <p:pic>
        <p:nvPicPr>
          <p:cNvPr id="4506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2900" y="2286000"/>
            <a:ext cx="3276600" cy="2184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257571" y="3324939"/>
            <a:ext cx="2933700" cy="246221"/>
          </a:xfrm>
          <a:prstGeom prst="rect">
            <a:avLst/>
          </a:prstGeom>
          <a:noFill/>
        </p:spPr>
        <p:txBody>
          <a:bodyPr wrap="square" rtlCol="0">
            <a:spAutoFit/>
          </a:bodyPr>
          <a:lstStyle/>
          <a:p>
            <a:r>
              <a:rPr lang="de-DE" sz="1000" dirty="0"/>
              <a:t>©</a:t>
            </a:r>
            <a:r>
              <a:rPr lang="en-US" sz="1000" dirty="0" err="1"/>
              <a:t>wavebreakmediamicro</a:t>
            </a:r>
            <a:r>
              <a:rPr lang="en-US" sz="1000" dirty="0"/>
              <a:t>/123RF</a:t>
            </a:r>
          </a:p>
        </p:txBody>
      </p:sp>
    </p:spTree>
    <p:custDataLst>
      <p:tags r:id="rId1"/>
    </p:custDataLst>
    <p:extLst>
      <p:ext uri="{BB962C8B-B14F-4D97-AF65-F5344CB8AC3E}">
        <p14:creationId xmlns:p14="http://schemas.microsoft.com/office/powerpoint/2010/main" val="6495778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31"/>
                                        </p:tgtEl>
                                        <p:attrNameLst>
                                          <p:attrName>style.color</p:attrName>
                                        </p:attrNameLst>
                                      </p:cBhvr>
                                      <p:by>
                                        <p:hsl h="0" s="-70588" l="0"/>
                                      </p:by>
                                    </p:animClr>
                                    <p:animClr clrSpc="hsl" dir="cw">
                                      <p:cBhvr>
                                        <p:cTn id="16" dur="500" fill="hold"/>
                                        <p:tgtEl>
                                          <p:spTgt spid="31"/>
                                        </p:tgtEl>
                                        <p:attrNameLst>
                                          <p:attrName>fillcolor</p:attrName>
                                        </p:attrNameLst>
                                      </p:cBhvr>
                                      <p:by>
                                        <p:hsl h="0" s="-70588" l="0"/>
                                      </p:by>
                                    </p:animClr>
                                    <p:animClr clrSpc="hsl" dir="cw">
                                      <p:cBhvr>
                                        <p:cTn id="17" dur="500" fill="hold"/>
                                        <p:tgtEl>
                                          <p:spTgt spid="31"/>
                                        </p:tgtEl>
                                        <p:attrNameLst>
                                          <p:attrName>stroke.color</p:attrName>
                                        </p:attrNameLst>
                                      </p:cBhvr>
                                      <p:by>
                                        <p:hsl h="0" s="-70588" l="0"/>
                                      </p:by>
                                    </p:animClr>
                                    <p:set>
                                      <p:cBhvr>
                                        <p:cTn id="18" dur="500" fill="hold"/>
                                        <p:tgtEl>
                                          <p:spTgt spid="31"/>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7"/>
                                        </p:tgtEl>
                                        <p:attrNameLst>
                                          <p:attrName>style.color</p:attrName>
                                        </p:attrNameLst>
                                      </p:cBhvr>
                                      <p:by>
                                        <p:hsl h="0" s="-70588" l="0"/>
                                      </p:by>
                                    </p:animClr>
                                    <p:animClr clrSpc="hsl" dir="cw">
                                      <p:cBhvr>
                                        <p:cTn id="31" dur="500" fill="hold"/>
                                        <p:tgtEl>
                                          <p:spTgt spid="27"/>
                                        </p:tgtEl>
                                        <p:attrNameLst>
                                          <p:attrName>fillcolor</p:attrName>
                                        </p:attrNameLst>
                                      </p:cBhvr>
                                      <p:by>
                                        <p:hsl h="0" s="-70588" l="0"/>
                                      </p:by>
                                    </p:animClr>
                                    <p:animClr clrSpc="hsl" dir="cw">
                                      <p:cBhvr>
                                        <p:cTn id="32" dur="500" fill="hold"/>
                                        <p:tgtEl>
                                          <p:spTgt spid="27"/>
                                        </p:tgtEl>
                                        <p:attrNameLst>
                                          <p:attrName>stroke.color</p:attrName>
                                        </p:attrNameLst>
                                      </p:cBhvr>
                                      <p:by>
                                        <p:hsl h="0" s="-70588" l="0"/>
                                      </p:by>
                                    </p:animClr>
                                    <p:set>
                                      <p:cBhvr>
                                        <p:cTn id="33" dur="500" fill="hold"/>
                                        <p:tgtEl>
                                          <p:spTgt spid="27"/>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7" grpId="1" animBg="1"/>
      <p:bldP spid="28" grpId="0" animBg="1"/>
      <p:bldP spid="31" grpId="0" animBg="1"/>
      <p:bldP spid="31" grpId="1" animBg="1"/>
      <p:bldP spid="34"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153400" cy="1484312"/>
          </a:xfrm>
        </p:spPr>
        <p:txBody>
          <a:bodyPr/>
          <a:lstStyle/>
          <a:p>
            <a:r>
              <a:rPr lang="en-IN" dirty="0"/>
              <a:t>Managing Product Quality</a:t>
            </a:r>
            <a:endParaRPr lang="en-US" dirty="0"/>
          </a:p>
        </p:txBody>
      </p:sp>
      <p:sp>
        <p:nvSpPr>
          <p:cNvPr id="5" name="TextBox 4"/>
          <p:cNvSpPr txBox="1"/>
          <p:nvPr/>
        </p:nvSpPr>
        <p:spPr>
          <a:xfrm>
            <a:off x="1295400" y="6019800"/>
            <a:ext cx="7010400" cy="261610"/>
          </a:xfrm>
          <a:prstGeom prst="rect">
            <a:avLst/>
          </a:prstGeom>
          <a:noFill/>
        </p:spPr>
        <p:txBody>
          <a:bodyPr wrap="square" rtlCol="0">
            <a:spAutoFit/>
          </a:bodyPr>
          <a:lstStyle/>
          <a:p>
            <a:pPr algn="l"/>
            <a:r>
              <a:rPr lang="en-US" sz="1100" i="1" dirty="0"/>
              <a:t>Source: Nolo, Quicken </a:t>
            </a:r>
            <a:r>
              <a:rPr lang="en-US" sz="1100" i="1" dirty="0" err="1"/>
              <a:t>Willmaker</a:t>
            </a:r>
            <a:r>
              <a:rPr lang="en-US" sz="1100" i="1" dirty="0"/>
              <a:t> Plus; smartphone frame: ©Oleg </a:t>
            </a:r>
            <a:r>
              <a:rPr lang="en-US" sz="1100" i="1" dirty="0" err="1"/>
              <a:t>GawriloFF</a:t>
            </a:r>
            <a:r>
              <a:rPr lang="en-US" sz="1100" i="1" dirty="0"/>
              <a:t>/Shutterstock RF</a:t>
            </a:r>
            <a:endParaRPr lang="en-US" sz="11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219200"/>
            <a:ext cx="3797300" cy="4660900"/>
          </a:xfrm>
          <a:prstGeom prst="rect">
            <a:avLst/>
          </a:prstGeom>
        </p:spPr>
      </p:pic>
    </p:spTree>
    <p:custDataLst>
      <p:tags r:id="rId1"/>
    </p:custDataLst>
    <p:extLst>
      <p:ext uri="{BB962C8B-B14F-4D97-AF65-F5344CB8AC3E}">
        <p14:creationId xmlns:p14="http://schemas.microsoft.com/office/powerpoint/2010/main" val="1206729181"/>
      </p:ext>
    </p:extLst>
  </p:cSld>
  <p:clrMapOvr>
    <a:masterClrMapping/>
  </p:clrMapOvr>
  <p:transition>
    <p:pull dir="ru"/>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Title 14"/>
          <p:cNvSpPr>
            <a:spLocks noGrp="1"/>
          </p:cNvSpPr>
          <p:nvPr>
            <p:ph type="title"/>
          </p:nvPr>
        </p:nvSpPr>
        <p:spPr>
          <a:xfrm>
            <a:off x="457200" y="76200"/>
            <a:ext cx="8229600" cy="1398587"/>
          </a:xfrm>
        </p:spPr>
        <p:txBody>
          <a:bodyPr/>
          <a:lstStyle/>
          <a:p>
            <a:r>
              <a:rPr lang="en-US" dirty="0"/>
              <a:t>Building Quality into Services</a:t>
            </a:r>
          </a:p>
        </p:txBody>
      </p:sp>
      <p:sp>
        <p:nvSpPr>
          <p:cNvPr id="6" name="Line 4"/>
          <p:cNvSpPr>
            <a:spLocks noChangeShapeType="1"/>
          </p:cNvSpPr>
          <p:nvPr/>
        </p:nvSpPr>
        <p:spPr bwMode="auto">
          <a:xfrm>
            <a:off x="3581400" y="3390900"/>
            <a:ext cx="838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Line 8"/>
          <p:cNvSpPr>
            <a:spLocks noChangeShapeType="1"/>
          </p:cNvSpPr>
          <p:nvPr/>
        </p:nvSpPr>
        <p:spPr bwMode="auto">
          <a:xfrm flipV="1">
            <a:off x="3581400" y="1562100"/>
            <a:ext cx="838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Line 12"/>
          <p:cNvSpPr>
            <a:spLocks noChangeShapeType="1"/>
          </p:cNvSpPr>
          <p:nvPr/>
        </p:nvSpPr>
        <p:spPr bwMode="auto">
          <a:xfrm>
            <a:off x="3581400" y="3390900"/>
            <a:ext cx="838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7113"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47700" y="2223365"/>
            <a:ext cx="3352800" cy="21826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AutoShape 3"/>
          <p:cNvSpPr>
            <a:spLocks noChangeArrowheads="1"/>
          </p:cNvSpPr>
          <p:nvPr/>
        </p:nvSpPr>
        <p:spPr bwMode="auto">
          <a:xfrm>
            <a:off x="4419600" y="29718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Training Is Crucial</a:t>
            </a:r>
          </a:p>
        </p:txBody>
      </p:sp>
      <p:sp>
        <p:nvSpPr>
          <p:cNvPr id="7" name="AutoShape 7"/>
          <p:cNvSpPr>
            <a:spLocks noChangeArrowheads="1"/>
          </p:cNvSpPr>
          <p:nvPr/>
        </p:nvSpPr>
        <p:spPr bwMode="auto">
          <a:xfrm>
            <a:off x="4419600" y="12192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Server Is Linked </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to the Service</a:t>
            </a:r>
          </a:p>
        </p:txBody>
      </p:sp>
      <p:sp>
        <p:nvSpPr>
          <p:cNvPr id="9" name="AutoShape 11"/>
          <p:cNvSpPr>
            <a:spLocks noChangeArrowheads="1"/>
          </p:cNvSpPr>
          <p:nvPr/>
        </p:nvSpPr>
        <p:spPr bwMode="auto">
          <a:xfrm>
            <a:off x="4419600" y="47244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Empowerment Works</a:t>
            </a:r>
          </a:p>
        </p:txBody>
      </p:sp>
      <p:sp>
        <p:nvSpPr>
          <p:cNvPr id="11" name="TextBox 10"/>
          <p:cNvSpPr txBox="1"/>
          <p:nvPr/>
        </p:nvSpPr>
        <p:spPr>
          <a:xfrm rot="16200000">
            <a:off x="-1944414" y="3183895"/>
            <a:ext cx="4419600" cy="261610"/>
          </a:xfrm>
          <a:prstGeom prst="rect">
            <a:avLst/>
          </a:prstGeom>
          <a:noFill/>
        </p:spPr>
        <p:txBody>
          <a:bodyPr wrap="square" rtlCol="0">
            <a:spAutoFit/>
          </a:bodyPr>
          <a:lstStyle/>
          <a:p>
            <a:r>
              <a:rPr lang="en-US" sz="1100" i="1" dirty="0"/>
              <a:t>©David </a:t>
            </a:r>
            <a:r>
              <a:rPr lang="en-US" sz="1100" i="1" dirty="0" err="1"/>
              <a:t>McNew</a:t>
            </a:r>
            <a:r>
              <a:rPr lang="en-US" sz="1100" i="1" dirty="0"/>
              <a:t>/Getty Images</a:t>
            </a:r>
            <a:endParaRPr lang="en-US" sz="1100" dirty="0"/>
          </a:p>
        </p:txBody>
      </p:sp>
    </p:spTree>
    <p:custDataLst>
      <p:tags r:id="rId1"/>
    </p:custDataLst>
    <p:extLst>
      <p:ext uri="{BB962C8B-B14F-4D97-AF65-F5344CB8AC3E}">
        <p14:creationId xmlns:p14="http://schemas.microsoft.com/office/powerpoint/2010/main" val="7656949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7"/>
                                        </p:tgtEl>
                                        <p:attrNameLst>
                                          <p:attrName>style.color</p:attrName>
                                        </p:attrNameLst>
                                      </p:cBhvr>
                                      <p:by>
                                        <p:hsl h="0" s="-70588" l="0"/>
                                      </p:by>
                                    </p:animClr>
                                    <p:animClr clrSpc="hsl" dir="cw">
                                      <p:cBhvr>
                                        <p:cTn id="16" dur="500" fill="hold"/>
                                        <p:tgtEl>
                                          <p:spTgt spid="7"/>
                                        </p:tgtEl>
                                        <p:attrNameLst>
                                          <p:attrName>fillcolor</p:attrName>
                                        </p:attrNameLst>
                                      </p:cBhvr>
                                      <p:by>
                                        <p:hsl h="0" s="-70588" l="0"/>
                                      </p:by>
                                    </p:animClr>
                                    <p:animClr clrSpc="hsl" dir="cw">
                                      <p:cBhvr>
                                        <p:cTn id="17" dur="500" fill="hold"/>
                                        <p:tgtEl>
                                          <p:spTgt spid="7"/>
                                        </p:tgtEl>
                                        <p:attrNameLst>
                                          <p:attrName>stroke.color</p:attrName>
                                        </p:attrNameLst>
                                      </p:cBhvr>
                                      <p:by>
                                        <p:hsl h="0" s="-70588" l="0"/>
                                      </p:by>
                                    </p:animClr>
                                    <p:set>
                                      <p:cBhvr>
                                        <p:cTn id="18" dur="500" fill="hold"/>
                                        <p:tgtEl>
                                          <p:spTgt spid="7"/>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5"/>
                                        </p:tgtEl>
                                        <p:attrNameLst>
                                          <p:attrName>style.color</p:attrName>
                                        </p:attrNameLst>
                                      </p:cBhvr>
                                      <p:by>
                                        <p:hsl h="0" s="-70588" l="0"/>
                                      </p:by>
                                    </p:animClr>
                                    <p:animClr clrSpc="hsl" dir="cw">
                                      <p:cBhvr>
                                        <p:cTn id="31" dur="500" fill="hold"/>
                                        <p:tgtEl>
                                          <p:spTgt spid="5"/>
                                        </p:tgtEl>
                                        <p:attrNameLst>
                                          <p:attrName>fillcolor</p:attrName>
                                        </p:attrNameLst>
                                      </p:cBhvr>
                                      <p:by>
                                        <p:hsl h="0" s="-70588" l="0"/>
                                      </p:by>
                                    </p:animClr>
                                    <p:animClr clrSpc="hsl" dir="cw">
                                      <p:cBhvr>
                                        <p:cTn id="32" dur="500" fill="hold"/>
                                        <p:tgtEl>
                                          <p:spTgt spid="5"/>
                                        </p:tgtEl>
                                        <p:attrNameLst>
                                          <p:attrName>stroke.color</p:attrName>
                                        </p:attrNameLst>
                                      </p:cBhvr>
                                      <p:by>
                                        <p:hsl h="0" s="-70588" l="0"/>
                                      </p:by>
                                    </p:animClr>
                                    <p:set>
                                      <p:cBhvr>
                                        <p:cTn id="33" dur="500" fill="hold"/>
                                        <p:tgtEl>
                                          <p:spTgt spid="5"/>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5" grpId="0" animBg="1"/>
      <p:bldP spid="5" grpId="1" animBg="1"/>
      <p:bldP spid="7" grpId="0" animBg="1"/>
      <p:bldP spid="7" grpId="1"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12" name="Straight Connector 11"/>
          <p:cNvCxnSpPr>
            <a:cxnSpLocks noChangeShapeType="1"/>
          </p:cNvCxnSpPr>
          <p:nvPr/>
        </p:nvCxnSpPr>
        <p:spPr bwMode="auto">
          <a:xfrm>
            <a:off x="3873500" y="3581399"/>
            <a:ext cx="927100" cy="1"/>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19" name="Line 13"/>
          <p:cNvSpPr>
            <a:spLocks noChangeShapeType="1"/>
          </p:cNvSpPr>
          <p:nvPr/>
        </p:nvSpPr>
        <p:spPr bwMode="auto">
          <a:xfrm>
            <a:off x="3263900" y="3505200"/>
            <a:ext cx="1460500" cy="1714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8132" name="Title 14"/>
          <p:cNvSpPr>
            <a:spLocks noGrp="1"/>
          </p:cNvSpPr>
          <p:nvPr>
            <p:ph type="title"/>
          </p:nvPr>
        </p:nvSpPr>
        <p:spPr>
          <a:xfrm>
            <a:off x="457200" y="76200"/>
            <a:ext cx="8229600" cy="1398587"/>
          </a:xfrm>
        </p:spPr>
        <p:txBody>
          <a:bodyPr>
            <a:normAutofit fontScale="90000"/>
          </a:bodyPr>
          <a:lstStyle/>
          <a:p>
            <a:r>
              <a:rPr lang="en-US" dirty="0"/>
              <a:t>Other Issues in Quality Implementation Efforts</a:t>
            </a:r>
          </a:p>
        </p:txBody>
      </p:sp>
      <p:sp>
        <p:nvSpPr>
          <p:cNvPr id="13" name="AutoShape 3"/>
          <p:cNvSpPr>
            <a:spLocks noChangeArrowheads="1"/>
          </p:cNvSpPr>
          <p:nvPr/>
        </p:nvSpPr>
        <p:spPr bwMode="auto">
          <a:xfrm>
            <a:off x="4635500" y="3086100"/>
            <a:ext cx="3962399" cy="838200"/>
          </a:xfrm>
          <a:prstGeom prst="roundRect">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Specify Jobs and Measure Performance</a:t>
            </a:r>
          </a:p>
        </p:txBody>
      </p:sp>
      <p:sp>
        <p:nvSpPr>
          <p:cNvPr id="16" name="Line 7"/>
          <p:cNvSpPr>
            <a:spLocks noChangeShapeType="1"/>
          </p:cNvSpPr>
          <p:nvPr/>
        </p:nvSpPr>
        <p:spPr bwMode="auto">
          <a:xfrm flipH="1">
            <a:off x="3340100" y="1752600"/>
            <a:ext cx="1219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8135"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0548" y="2468033"/>
            <a:ext cx="3340100" cy="22267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8" name="AutoShape 12"/>
          <p:cNvSpPr>
            <a:spLocks noChangeArrowheads="1"/>
          </p:cNvSpPr>
          <p:nvPr/>
        </p:nvSpPr>
        <p:spPr bwMode="auto">
          <a:xfrm>
            <a:off x="4635499" y="4876800"/>
            <a:ext cx="3962399" cy="838200"/>
          </a:xfrm>
          <a:prstGeom prst="roundRect">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Get a Return on Quality</a:t>
            </a:r>
          </a:p>
        </p:txBody>
      </p:sp>
      <p:sp>
        <p:nvSpPr>
          <p:cNvPr id="21" name="AutoShape 6"/>
          <p:cNvSpPr>
            <a:spLocks noChangeArrowheads="1"/>
          </p:cNvSpPr>
          <p:nvPr/>
        </p:nvSpPr>
        <p:spPr bwMode="auto">
          <a:xfrm>
            <a:off x="4559300" y="1371600"/>
            <a:ext cx="3962400" cy="838200"/>
          </a:xfrm>
          <a:prstGeom prst="roundRect">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Managers Lead the Effort</a:t>
            </a:r>
          </a:p>
        </p:txBody>
      </p:sp>
      <p:sp>
        <p:nvSpPr>
          <p:cNvPr id="2" name="TextBox 1"/>
          <p:cNvSpPr txBox="1"/>
          <p:nvPr/>
        </p:nvSpPr>
        <p:spPr>
          <a:xfrm rot="16200000">
            <a:off x="-936211" y="3420189"/>
            <a:ext cx="2714900" cy="246221"/>
          </a:xfrm>
          <a:prstGeom prst="rect">
            <a:avLst/>
          </a:prstGeom>
          <a:noFill/>
        </p:spPr>
        <p:txBody>
          <a:bodyPr wrap="square" rtlCol="0">
            <a:spAutoFit/>
          </a:bodyPr>
          <a:lstStyle/>
          <a:p>
            <a:r>
              <a:rPr lang="de-DE" sz="1000"/>
              <a:t>©</a:t>
            </a:r>
            <a:r>
              <a:rPr lang="en-US" sz="1000"/>
              <a:t>Shutterstock </a:t>
            </a:r>
            <a:r>
              <a:rPr lang="en-US" sz="1000" dirty="0"/>
              <a:t>/ </a:t>
            </a:r>
            <a:r>
              <a:rPr lang="en-US" sz="1000" dirty="0" err="1"/>
              <a:t>tkemot</a:t>
            </a:r>
            <a:endParaRPr lang="en-US" sz="1000" dirty="0"/>
          </a:p>
        </p:txBody>
      </p:sp>
    </p:spTree>
    <p:custDataLst>
      <p:tags r:id="rId1"/>
    </p:custDataLst>
    <p:extLst>
      <p:ext uri="{BB962C8B-B14F-4D97-AF65-F5344CB8AC3E}">
        <p14:creationId xmlns:p14="http://schemas.microsoft.com/office/powerpoint/2010/main" val="13212589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1"/>
                                        </p:tgtEl>
                                        <p:attrNameLst>
                                          <p:attrName>style.color</p:attrName>
                                        </p:attrNameLst>
                                      </p:cBhvr>
                                      <p:by>
                                        <p:hsl h="0" s="-70588" l="0"/>
                                      </p:by>
                                    </p:animClr>
                                    <p:animClr clrSpc="hsl" dir="cw">
                                      <p:cBhvr>
                                        <p:cTn id="16" dur="500" fill="hold"/>
                                        <p:tgtEl>
                                          <p:spTgt spid="21"/>
                                        </p:tgtEl>
                                        <p:attrNameLst>
                                          <p:attrName>fillcolor</p:attrName>
                                        </p:attrNameLst>
                                      </p:cBhvr>
                                      <p:by>
                                        <p:hsl h="0" s="-70588" l="0"/>
                                      </p:by>
                                    </p:animClr>
                                    <p:animClr clrSpc="hsl" dir="cw">
                                      <p:cBhvr>
                                        <p:cTn id="17" dur="500" fill="hold"/>
                                        <p:tgtEl>
                                          <p:spTgt spid="21"/>
                                        </p:tgtEl>
                                        <p:attrNameLst>
                                          <p:attrName>stroke.color</p:attrName>
                                        </p:attrNameLst>
                                      </p:cBhvr>
                                      <p:by>
                                        <p:hsl h="0" s="-70588" l="0"/>
                                      </p:by>
                                    </p:animClr>
                                    <p:set>
                                      <p:cBhvr>
                                        <p:cTn id="18" dur="500" fill="hold"/>
                                        <p:tgtEl>
                                          <p:spTgt spid="21"/>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13"/>
                                        </p:tgtEl>
                                        <p:attrNameLst>
                                          <p:attrName>style.color</p:attrName>
                                        </p:attrNameLst>
                                      </p:cBhvr>
                                      <p:by>
                                        <p:hsl h="0" s="-70588" l="0"/>
                                      </p:by>
                                    </p:animClr>
                                    <p:animClr clrSpc="hsl" dir="cw">
                                      <p:cBhvr>
                                        <p:cTn id="31" dur="500" fill="hold"/>
                                        <p:tgtEl>
                                          <p:spTgt spid="13"/>
                                        </p:tgtEl>
                                        <p:attrNameLst>
                                          <p:attrName>fillcolor</p:attrName>
                                        </p:attrNameLst>
                                      </p:cBhvr>
                                      <p:by>
                                        <p:hsl h="0" s="-70588" l="0"/>
                                      </p:by>
                                    </p:animClr>
                                    <p:animClr clrSpc="hsl" dir="cw">
                                      <p:cBhvr>
                                        <p:cTn id="32" dur="500" fill="hold"/>
                                        <p:tgtEl>
                                          <p:spTgt spid="13"/>
                                        </p:tgtEl>
                                        <p:attrNameLst>
                                          <p:attrName>stroke.color</p:attrName>
                                        </p:attrNameLst>
                                      </p:cBhvr>
                                      <p:by>
                                        <p:hsl h="0" s="-70588" l="0"/>
                                      </p:by>
                                    </p:animClr>
                                    <p:set>
                                      <p:cBhvr>
                                        <p:cTn id="33" dur="500" fill="hold"/>
                                        <p:tgtEl>
                                          <p:spTgt spid="13"/>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3" grpId="0" animBg="1"/>
      <p:bldP spid="13" grpId="1" animBg="1"/>
      <p:bldP spid="16" grpId="0" animBg="1"/>
      <p:bldP spid="18" grpId="0" animBg="1"/>
      <p:bldP spid="21" grpId="0" animBg="1"/>
      <p:bldP spid="21" grpId="1"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85000" lnSpcReduction="10000"/>
          </a:bodyPr>
          <a:lstStyle/>
          <a:p>
            <a:pPr marL="514350" indent="-514350">
              <a:lnSpc>
                <a:spcPct val="120000"/>
              </a:lnSpc>
              <a:buClr>
                <a:srgbClr val="FFC000"/>
              </a:buClr>
              <a:buFont typeface="+mj-lt"/>
              <a:buAutoNum type="arabicPeriod"/>
            </a:pPr>
            <a:r>
              <a:rPr lang="en-US" sz="2400" dirty="0">
                <a:solidFill>
                  <a:schemeClr val="tx1"/>
                </a:solidFill>
              </a:rPr>
              <a:t>product life cycle</a:t>
            </a:r>
          </a:p>
          <a:p>
            <a:pPr marL="514350" indent="-514350">
              <a:lnSpc>
                <a:spcPct val="120000"/>
              </a:lnSpc>
              <a:buClr>
                <a:srgbClr val="FFC000"/>
              </a:buClr>
              <a:buFont typeface="+mj-lt"/>
              <a:buAutoNum type="arabicPeriod"/>
            </a:pPr>
            <a:r>
              <a:rPr lang="en-US" sz="2400" dirty="0">
                <a:solidFill>
                  <a:schemeClr val="tx1"/>
                </a:solidFill>
              </a:rPr>
              <a:t>market introduction</a:t>
            </a:r>
          </a:p>
          <a:p>
            <a:pPr marL="514350" indent="-514350">
              <a:lnSpc>
                <a:spcPct val="120000"/>
              </a:lnSpc>
              <a:buClr>
                <a:srgbClr val="FFC000"/>
              </a:buClr>
              <a:buFont typeface="+mj-lt"/>
              <a:buAutoNum type="arabicPeriod"/>
            </a:pPr>
            <a:r>
              <a:rPr lang="en-US" sz="2400" dirty="0">
                <a:solidFill>
                  <a:schemeClr val="tx1"/>
                </a:solidFill>
              </a:rPr>
              <a:t>market growth</a:t>
            </a:r>
          </a:p>
          <a:p>
            <a:pPr marL="514350" indent="-514350">
              <a:lnSpc>
                <a:spcPct val="120000"/>
              </a:lnSpc>
              <a:buClr>
                <a:srgbClr val="FFC000"/>
              </a:buClr>
              <a:buFont typeface="+mj-lt"/>
              <a:buAutoNum type="arabicPeriod"/>
            </a:pPr>
            <a:r>
              <a:rPr lang="en-US" sz="2400" dirty="0">
                <a:solidFill>
                  <a:schemeClr val="tx1"/>
                </a:solidFill>
              </a:rPr>
              <a:t>market maturity</a:t>
            </a:r>
          </a:p>
          <a:p>
            <a:pPr marL="514350" indent="-514350">
              <a:lnSpc>
                <a:spcPct val="120000"/>
              </a:lnSpc>
              <a:buClr>
                <a:srgbClr val="FFC000"/>
              </a:buClr>
              <a:buFont typeface="+mj-lt"/>
              <a:buAutoNum type="arabicPeriod"/>
            </a:pPr>
            <a:r>
              <a:rPr lang="en-US" sz="2400" dirty="0">
                <a:solidFill>
                  <a:schemeClr val="tx1"/>
                </a:solidFill>
              </a:rPr>
              <a:t>sales decline</a:t>
            </a:r>
          </a:p>
          <a:p>
            <a:pPr marL="514350" indent="-514350">
              <a:lnSpc>
                <a:spcPct val="120000"/>
              </a:lnSpc>
              <a:buClr>
                <a:srgbClr val="FFC000"/>
              </a:buClr>
              <a:buFont typeface="+mj-lt"/>
              <a:buAutoNum type="arabicPeriod"/>
            </a:pPr>
            <a:r>
              <a:rPr lang="en-US" sz="2400" dirty="0">
                <a:solidFill>
                  <a:schemeClr val="tx1"/>
                </a:solidFill>
              </a:rPr>
              <a:t>fashion</a:t>
            </a:r>
          </a:p>
          <a:p>
            <a:pPr marL="514350" indent="-514350">
              <a:lnSpc>
                <a:spcPct val="120000"/>
              </a:lnSpc>
              <a:buClr>
                <a:srgbClr val="FFC000"/>
              </a:buClr>
              <a:buFont typeface="+mj-lt"/>
              <a:buAutoNum type="arabicPeriod"/>
            </a:pPr>
            <a:r>
              <a:rPr lang="en-US" sz="2400" dirty="0">
                <a:solidFill>
                  <a:schemeClr val="tx1"/>
                </a:solidFill>
              </a:rPr>
              <a:t>fad</a:t>
            </a:r>
          </a:p>
          <a:p>
            <a:pPr marL="514350" indent="-514350">
              <a:lnSpc>
                <a:spcPct val="120000"/>
              </a:lnSpc>
              <a:buClr>
                <a:srgbClr val="FFC000"/>
              </a:buClr>
              <a:buFont typeface="+mj-lt"/>
              <a:buAutoNum type="arabicPeriod"/>
            </a:pPr>
            <a:r>
              <a:rPr lang="en-US" sz="2400" dirty="0">
                <a:solidFill>
                  <a:schemeClr val="tx1"/>
                </a:solidFill>
              </a:rPr>
              <a:t>new product</a:t>
            </a:r>
          </a:p>
          <a:p>
            <a:pPr marL="514350" indent="-514350">
              <a:lnSpc>
                <a:spcPct val="120000"/>
              </a:lnSpc>
              <a:buClr>
                <a:srgbClr val="FFC000"/>
              </a:buClr>
              <a:buFont typeface="+mj-lt"/>
              <a:buAutoNum type="arabicPeriod"/>
            </a:pPr>
            <a:r>
              <a:rPr lang="en-US" sz="2400" dirty="0">
                <a:solidFill>
                  <a:schemeClr val="tx1"/>
                </a:solidFill>
              </a:rPr>
              <a:t>Federal Trade Commission (FTC)</a:t>
            </a:r>
          </a:p>
          <a:p>
            <a:pPr marL="514350" indent="-514350">
              <a:lnSpc>
                <a:spcPct val="120000"/>
              </a:lnSpc>
              <a:buClr>
                <a:srgbClr val="FFC000"/>
              </a:buClr>
              <a:buFont typeface="+mj-lt"/>
              <a:buAutoNum type="arabicPeriod"/>
            </a:pPr>
            <a:r>
              <a:rPr lang="en-US" sz="2400" dirty="0">
                <a:solidFill>
                  <a:schemeClr val="tx1"/>
                </a:solidFill>
              </a:rPr>
              <a:t>patent</a:t>
            </a:r>
          </a:p>
        </p:txBody>
      </p:sp>
      <p:sp>
        <p:nvSpPr>
          <p:cNvPr id="4" name="Content Placeholder 3"/>
          <p:cNvSpPr>
            <a:spLocks noGrp="1"/>
          </p:cNvSpPr>
          <p:nvPr>
            <p:ph sz="half" idx="2"/>
          </p:nvPr>
        </p:nvSpPr>
        <p:spPr/>
        <p:txBody>
          <a:bodyPr>
            <a:normAutofit fontScale="85000" lnSpcReduction="10000"/>
          </a:bodyPr>
          <a:lstStyle/>
          <a:p>
            <a:pPr marL="514350">
              <a:lnSpc>
                <a:spcPct val="120000"/>
              </a:lnSpc>
              <a:buClr>
                <a:srgbClr val="FFC000"/>
              </a:buClr>
              <a:buFont typeface="+mj-lt"/>
              <a:buAutoNum type="arabicPeriod" startAt="11"/>
            </a:pPr>
            <a:r>
              <a:rPr lang="en-US" sz="2400" dirty="0">
                <a:solidFill>
                  <a:schemeClr val="tx1"/>
                </a:solidFill>
              </a:rPr>
              <a:t>Consumer Product Safety Act</a:t>
            </a:r>
          </a:p>
          <a:p>
            <a:pPr marL="514350" indent="-514350">
              <a:lnSpc>
                <a:spcPct val="120000"/>
              </a:lnSpc>
              <a:buClr>
                <a:srgbClr val="FFC000"/>
              </a:buClr>
              <a:buFont typeface="+mj-lt"/>
              <a:buAutoNum type="arabicPeriod" startAt="11"/>
            </a:pPr>
            <a:r>
              <a:rPr lang="en-US" sz="2400" dirty="0">
                <a:solidFill>
                  <a:schemeClr val="tx1"/>
                </a:solidFill>
              </a:rPr>
              <a:t>product liability</a:t>
            </a:r>
          </a:p>
          <a:p>
            <a:pPr marL="514350" indent="-514350">
              <a:lnSpc>
                <a:spcPct val="120000"/>
              </a:lnSpc>
              <a:buClr>
                <a:srgbClr val="FFC000"/>
              </a:buClr>
              <a:buFont typeface="+mj-lt"/>
              <a:buAutoNum type="arabicPeriod" startAt="11"/>
            </a:pPr>
            <a:r>
              <a:rPr lang="en-US" sz="2400" dirty="0">
                <a:solidFill>
                  <a:schemeClr val="tx1"/>
                </a:solidFill>
              </a:rPr>
              <a:t>concept testing</a:t>
            </a:r>
          </a:p>
          <a:p>
            <a:pPr marL="514350" indent="-514350">
              <a:lnSpc>
                <a:spcPct val="120000"/>
              </a:lnSpc>
              <a:buClr>
                <a:srgbClr val="FFC000"/>
              </a:buClr>
              <a:buFont typeface="+mj-lt"/>
              <a:buAutoNum type="arabicPeriod" startAt="11"/>
            </a:pPr>
            <a:r>
              <a:rPr lang="en-US" sz="2400" dirty="0">
                <a:solidFill>
                  <a:schemeClr val="tx1"/>
                </a:solidFill>
              </a:rPr>
              <a:t>prototype</a:t>
            </a:r>
          </a:p>
          <a:p>
            <a:pPr marL="514350" indent="-514350">
              <a:lnSpc>
                <a:spcPct val="120000"/>
              </a:lnSpc>
              <a:buClr>
                <a:srgbClr val="FFC000"/>
              </a:buClr>
              <a:buFont typeface="+mj-lt"/>
              <a:buAutoNum type="arabicPeriod" startAt="11"/>
            </a:pPr>
            <a:r>
              <a:rPr lang="en-US" sz="2400" dirty="0">
                <a:solidFill>
                  <a:schemeClr val="tx1"/>
                </a:solidFill>
              </a:rPr>
              <a:t>product managers</a:t>
            </a:r>
          </a:p>
          <a:p>
            <a:pPr marL="514350" indent="-514350">
              <a:lnSpc>
                <a:spcPct val="120000"/>
              </a:lnSpc>
              <a:buClr>
                <a:srgbClr val="FFC000"/>
              </a:buClr>
              <a:buFont typeface="+mj-lt"/>
              <a:buAutoNum type="arabicPeriod" startAt="11"/>
            </a:pPr>
            <a:r>
              <a:rPr lang="en-US" sz="2400" dirty="0">
                <a:solidFill>
                  <a:schemeClr val="tx1"/>
                </a:solidFill>
              </a:rPr>
              <a:t>brand managers</a:t>
            </a:r>
          </a:p>
          <a:p>
            <a:pPr marL="514350" indent="-514350">
              <a:lnSpc>
                <a:spcPct val="120000"/>
              </a:lnSpc>
              <a:buClr>
                <a:srgbClr val="FFC000"/>
              </a:buClr>
              <a:buFont typeface="+mj-lt"/>
              <a:buAutoNum type="arabicPeriod" startAt="11"/>
            </a:pPr>
            <a:r>
              <a:rPr lang="en-US" sz="2400" dirty="0">
                <a:solidFill>
                  <a:schemeClr val="tx1"/>
                </a:solidFill>
              </a:rPr>
              <a:t>total quality management (TQM)</a:t>
            </a:r>
          </a:p>
          <a:p>
            <a:pPr marL="514350" indent="-514350">
              <a:lnSpc>
                <a:spcPct val="120000"/>
              </a:lnSpc>
              <a:buClr>
                <a:srgbClr val="FFC000"/>
              </a:buClr>
              <a:buFont typeface="+mj-lt"/>
              <a:buAutoNum type="arabicPeriod" startAt="11"/>
            </a:pPr>
            <a:r>
              <a:rPr lang="en-US" sz="2400" dirty="0">
                <a:solidFill>
                  <a:schemeClr val="tx1"/>
                </a:solidFill>
              </a:rPr>
              <a:t>continuous improvement</a:t>
            </a:r>
          </a:p>
          <a:p>
            <a:pPr marL="514350" indent="-514350">
              <a:lnSpc>
                <a:spcPct val="120000"/>
              </a:lnSpc>
              <a:buClr>
                <a:srgbClr val="FFC000"/>
              </a:buClr>
              <a:buFont typeface="+mj-lt"/>
              <a:buAutoNum type="arabicPeriod" startAt="11"/>
            </a:pPr>
            <a:r>
              <a:rPr lang="en-US" sz="2400" dirty="0">
                <a:solidFill>
                  <a:schemeClr val="tx1"/>
                </a:solidFill>
              </a:rPr>
              <a:t>empowerment</a:t>
            </a:r>
          </a:p>
          <a:p>
            <a:pPr marL="514350" indent="-514350">
              <a:lnSpc>
                <a:spcPct val="120000"/>
              </a:lnSpc>
              <a:buFont typeface="+mj-lt"/>
              <a:buAutoNum type="arabicPeriod" startAt="11"/>
            </a:pPr>
            <a:endParaRPr lang="en-US" dirty="0"/>
          </a:p>
          <a:p>
            <a:pPr marL="514350" indent="-514350">
              <a:lnSpc>
                <a:spcPct val="120000"/>
              </a:lnSpc>
              <a:buFont typeface="+mj-lt"/>
              <a:buAutoNum type="arabicPeriod" startAt="11"/>
            </a:pPr>
            <a:endParaRPr lang="en-US" dirty="0"/>
          </a:p>
        </p:txBody>
      </p:sp>
    </p:spTree>
    <p:custDataLst>
      <p:tags r:id="rId1"/>
    </p:custDataLst>
    <p:extLst>
      <p:ext uri="{BB962C8B-B14F-4D97-AF65-F5344CB8AC3E}">
        <p14:creationId xmlns:p14="http://schemas.microsoft.com/office/powerpoint/2010/main" val="126727919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9155">
                                            <p:txEl>
                                              <p:pRg st="9" end="9"/>
                                            </p:txEl>
                                          </p:spTgt>
                                        </p:tgtEl>
                                        <p:attrNameLst>
                                          <p:attrName>style.visibility</p:attrName>
                                        </p:attrNameLst>
                                      </p:cBhvr>
                                      <p:to>
                                        <p:strVal val="visible"/>
                                      </p:to>
                                    </p:set>
                                    <p:animEffect transition="in" filter="wipe(up)">
                                      <p:cBhvr>
                                        <p:cTn id="43" dur="500"/>
                                        <p:tgtEl>
                                          <p:spTgt spid="49155">
                                            <p:txEl>
                                              <p:pRg st="9" end="9"/>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wipe(up)">
                                      <p:cBhvr>
                                        <p:cTn id="47" dur="500"/>
                                        <p:tgtEl>
                                          <p:spTgt spid="4">
                                            <p:txEl>
                                              <p:pRg st="0" end="0"/>
                                            </p:txEl>
                                          </p:spTgt>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Effect transition="in" filter="wipe(up)">
                                      <p:cBhvr>
                                        <p:cTn id="51" dur="500"/>
                                        <p:tgtEl>
                                          <p:spTgt spid="4">
                                            <p:txEl>
                                              <p:pRg st="1" end="1"/>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Effect transition="in" filter="wipe(up)">
                                      <p:cBhvr>
                                        <p:cTn id="55" dur="500"/>
                                        <p:tgtEl>
                                          <p:spTgt spid="4">
                                            <p:txEl>
                                              <p:pRg st="2" end="2"/>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animEffect transition="in" filter="wipe(up)">
                                      <p:cBhvr>
                                        <p:cTn id="59" dur="500"/>
                                        <p:tgtEl>
                                          <p:spTgt spid="4">
                                            <p:txEl>
                                              <p:pRg st="3" end="3"/>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Effect transition="in" filter="wipe(up)">
                                      <p:cBhvr>
                                        <p:cTn id="63" dur="500"/>
                                        <p:tgtEl>
                                          <p:spTgt spid="4">
                                            <p:txEl>
                                              <p:pRg st="4" end="4"/>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4">
                                            <p:txEl>
                                              <p:pRg st="5" end="5"/>
                                            </p:txEl>
                                          </p:spTgt>
                                        </p:tgtEl>
                                        <p:attrNameLst>
                                          <p:attrName>style.visibility</p:attrName>
                                        </p:attrNameLst>
                                      </p:cBhvr>
                                      <p:to>
                                        <p:strVal val="visible"/>
                                      </p:to>
                                    </p:set>
                                    <p:animEffect transition="in" filter="wipe(up)">
                                      <p:cBhvr>
                                        <p:cTn id="67" dur="500"/>
                                        <p:tgtEl>
                                          <p:spTgt spid="4">
                                            <p:txEl>
                                              <p:pRg st="5" end="5"/>
                                            </p:txEl>
                                          </p:spTgt>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
                                            <p:txEl>
                                              <p:pRg st="6" end="6"/>
                                            </p:txEl>
                                          </p:spTgt>
                                        </p:tgtEl>
                                        <p:attrNameLst>
                                          <p:attrName>style.visibility</p:attrName>
                                        </p:attrNameLst>
                                      </p:cBhvr>
                                      <p:to>
                                        <p:strVal val="visible"/>
                                      </p:to>
                                    </p:set>
                                    <p:animEffect transition="in" filter="wipe(up)">
                                      <p:cBhvr>
                                        <p:cTn id="71" dur="500"/>
                                        <p:tgtEl>
                                          <p:spTgt spid="4">
                                            <p:txEl>
                                              <p:pRg st="6" end="6"/>
                                            </p:txEl>
                                          </p:spTgt>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4">
                                            <p:txEl>
                                              <p:pRg st="7" end="7"/>
                                            </p:txEl>
                                          </p:spTgt>
                                        </p:tgtEl>
                                        <p:attrNameLst>
                                          <p:attrName>style.visibility</p:attrName>
                                        </p:attrNameLst>
                                      </p:cBhvr>
                                      <p:to>
                                        <p:strVal val="visible"/>
                                      </p:to>
                                    </p:set>
                                    <p:animEffect transition="in" filter="wipe(up)">
                                      <p:cBhvr>
                                        <p:cTn id="75" dur="500"/>
                                        <p:tgtEl>
                                          <p:spTgt spid="4">
                                            <p:txEl>
                                              <p:pRg st="7" end="7"/>
                                            </p:txEl>
                                          </p:spTgt>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4">
                                            <p:txEl>
                                              <p:pRg st="8" end="8"/>
                                            </p:txEl>
                                          </p:spTgt>
                                        </p:tgtEl>
                                        <p:attrNameLst>
                                          <p:attrName>style.visibility</p:attrName>
                                        </p:attrNameLst>
                                      </p:cBhvr>
                                      <p:to>
                                        <p:strVal val="visible"/>
                                      </p:to>
                                    </p:set>
                                    <p:animEffect transition="in" filter="wipe(up)">
                                      <p:cBhvr>
                                        <p:cTn id="79"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5592</TotalTime>
  <Words>7095</Words>
  <Application>Microsoft Macintosh PowerPoint</Application>
  <PresentationFormat>On-screen Show (4:3)</PresentationFormat>
  <Paragraphs>685</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Century Gothic</vt:lpstr>
      <vt:lpstr>Wingdings</vt:lpstr>
      <vt:lpstr>Wingdings 2</vt:lpstr>
      <vt:lpstr>Verve</vt:lpstr>
      <vt:lpstr>Chapter 9</vt:lpstr>
      <vt:lpstr>At the end of this presentation, you should be able to:</vt:lpstr>
      <vt:lpstr>The Role of Product Management and New-Product Development in Marketing Strategy (Exhibit 9-1)</vt:lpstr>
      <vt:lpstr>Typical Life Cycle of a New Product Concept (Exhibit 9-2) </vt:lpstr>
      <vt:lpstr>Market Introduction—Investing in the Future</vt:lpstr>
      <vt:lpstr>Market Growth Stage—Profits Go Up and Down</vt:lpstr>
      <vt:lpstr>Market Maturity Stage—Sales Level Off, Profits Decline</vt:lpstr>
      <vt:lpstr>Sales Decline —A Time of Replacement</vt:lpstr>
      <vt:lpstr>Which Stage of PLC?</vt:lpstr>
      <vt:lpstr>Checking Your Knowledge</vt:lpstr>
      <vt:lpstr>Product Life Cycles Don’t Relate to Individual Products</vt:lpstr>
      <vt:lpstr>Product Life Cycles Vary in Length</vt:lpstr>
      <vt:lpstr>Other Issues in Product  Life Cycle Length</vt:lpstr>
      <vt:lpstr>Changes in Marketing Mix Across the Product Life Cycle (Exhibit 9-3)</vt:lpstr>
      <vt:lpstr>Changes in Marketing Mix Across the Product Life Cycle (Exhibit 9-3)</vt:lpstr>
      <vt:lpstr>Managing Mature Products</vt:lpstr>
      <vt:lpstr>Phasing Out Dying Products</vt:lpstr>
      <vt:lpstr>New Product Planning</vt:lpstr>
      <vt:lpstr>New Product</vt:lpstr>
      <vt:lpstr>Different types of innovations vary by amount of change in customer behavior</vt:lpstr>
      <vt:lpstr>New-Product Development Process (Exhibit 9-4)</vt:lpstr>
      <vt:lpstr>Step 1:  Idea Generation</vt:lpstr>
      <vt:lpstr>Step 2:  Screening</vt:lpstr>
      <vt:lpstr>Step 3:  Idea evaluation</vt:lpstr>
      <vt:lpstr>Step 4:  Development</vt:lpstr>
      <vt:lpstr>Step 5:  Commercialization</vt:lpstr>
      <vt:lpstr>Checking Your Knowledge</vt:lpstr>
      <vt:lpstr>New Product Development: A Total Company Effort (Exhibit 9-6)</vt:lpstr>
      <vt:lpstr>New Product Development: A Total Company Effort (Exhibit 9-6)</vt:lpstr>
      <vt:lpstr>Checking Your Knowledge</vt:lpstr>
      <vt:lpstr>Need for Product Managers</vt:lpstr>
      <vt:lpstr>Managing Product Quality</vt:lpstr>
      <vt:lpstr>Building Quality into Services</vt:lpstr>
      <vt:lpstr>Other Issues in Quality Implementation Efforts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Constance Rossum</cp:lastModifiedBy>
  <cp:revision>1175</cp:revision>
  <dcterms:created xsi:type="dcterms:W3CDTF">2010-05-28T04:39:50Z</dcterms:created>
  <dcterms:modified xsi:type="dcterms:W3CDTF">2019-03-14T02:36:44Z</dcterms:modified>
</cp:coreProperties>
</file>